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Montserrat"/>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70E4E95-0BA9-425A-BD90-25288EBB4C05}">
  <a:tblStyle styleId="{D70E4E95-0BA9-425A-BD90-25288EBB4C0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Montserrat-regular.fntdata"/><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italic.fntdata"/><Relationship Id="rId25" Type="http://schemas.openxmlformats.org/officeDocument/2006/relationships/font" Target="fonts/Montserrat-bold.fntdata"/><Relationship Id="rId27" Type="http://schemas.openxmlformats.org/officeDocument/2006/relationships/font" Target="fonts/Montserrat-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b2881083d5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b2881083d5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Montserrat"/>
                <a:ea typeface="Montserrat"/>
                <a:cs typeface="Montserrat"/>
                <a:sym typeface="Montserrat"/>
              </a:rPr>
              <a:t>Research</a:t>
            </a:r>
            <a:r>
              <a:rPr lang="en" sz="1000">
                <a:latin typeface="Montserrat"/>
                <a:ea typeface="Montserrat"/>
                <a:cs typeface="Montserrat"/>
                <a:sym typeface="Montserrat"/>
              </a:rPr>
              <a:t> against the CRM Machine: </a:t>
            </a:r>
            <a:r>
              <a:rPr b="1" lang="en" sz="1000">
                <a:solidFill>
                  <a:srgbClr val="0A2C74"/>
                </a:solidFill>
                <a:latin typeface="Montserrat"/>
                <a:ea typeface="Montserrat"/>
                <a:cs typeface="Montserrat"/>
                <a:sym typeface="Montserrat"/>
              </a:rPr>
              <a:t>a Cochrane Review from 1966 to 2009 reveals little benefit for the use of the CPM. (2)</a:t>
            </a:r>
            <a:endParaRPr b="1" sz="1000">
              <a:solidFill>
                <a:srgbClr val="0A2C74"/>
              </a:solidFill>
              <a:latin typeface="Montserrat"/>
              <a:ea typeface="Montserrat"/>
              <a:cs typeface="Montserrat"/>
              <a:sym typeface="Montserrat"/>
            </a:endParaRPr>
          </a:p>
          <a:p>
            <a:pPr indent="-292100" lvl="1" marL="914400" rtl="0" algn="l">
              <a:lnSpc>
                <a:spcPct val="115000"/>
              </a:lnSpc>
              <a:spcBef>
                <a:spcPts val="1200"/>
              </a:spcBef>
              <a:spcAft>
                <a:spcPts val="0"/>
              </a:spcAft>
              <a:buClr>
                <a:srgbClr val="0A2C74"/>
              </a:buClr>
              <a:buSzPts val="1000"/>
              <a:buFont typeface="Montserrat"/>
              <a:buChar char="●"/>
            </a:pPr>
            <a:r>
              <a:rPr lang="en" sz="1000">
                <a:solidFill>
                  <a:srgbClr val="0A2C74"/>
                </a:solidFill>
                <a:latin typeface="Montserrat"/>
                <a:ea typeface="Montserrat"/>
                <a:cs typeface="Montserrat"/>
                <a:sym typeface="Montserrat"/>
              </a:rPr>
              <a:t>It is not detrimental; however, the machine:</a:t>
            </a:r>
            <a:endParaRPr sz="1000">
              <a:solidFill>
                <a:srgbClr val="1CC7D0"/>
              </a:solidFill>
              <a:latin typeface="Montserrat"/>
              <a:ea typeface="Montserrat"/>
              <a:cs typeface="Montserrat"/>
              <a:sym typeface="Montserrat"/>
            </a:endParaRPr>
          </a:p>
          <a:p>
            <a:pPr indent="-292100" lvl="2" marL="1371600" rtl="0" algn="l">
              <a:lnSpc>
                <a:spcPct val="115000"/>
              </a:lnSpc>
              <a:spcBef>
                <a:spcPts val="0"/>
              </a:spcBef>
              <a:spcAft>
                <a:spcPts val="0"/>
              </a:spcAft>
              <a:buClr>
                <a:srgbClr val="0A2C74"/>
              </a:buClr>
              <a:buSzPts val="1000"/>
              <a:buFont typeface="Montserrat"/>
              <a:buChar char="■"/>
            </a:pPr>
            <a:r>
              <a:rPr lang="en" sz="1000">
                <a:solidFill>
                  <a:srgbClr val="0A2C74"/>
                </a:solidFill>
                <a:latin typeface="Montserrat"/>
                <a:ea typeface="Montserrat"/>
                <a:cs typeface="Montserrat"/>
                <a:sym typeface="Montserrat"/>
              </a:rPr>
              <a:t>Does not assist with full knee extension (the machine may read it is in full extension, but most patient’s knees are not straight while in the machine.)</a:t>
            </a:r>
            <a:endParaRPr sz="1000">
              <a:solidFill>
                <a:srgbClr val="0A2C74"/>
              </a:solidFill>
              <a:latin typeface="Montserrat"/>
              <a:ea typeface="Montserrat"/>
              <a:cs typeface="Montserrat"/>
              <a:sym typeface="Montserrat"/>
            </a:endParaRPr>
          </a:p>
          <a:p>
            <a:pPr indent="-292100" lvl="2" marL="1371600" rtl="0" algn="l">
              <a:lnSpc>
                <a:spcPct val="115000"/>
              </a:lnSpc>
              <a:spcBef>
                <a:spcPts val="0"/>
              </a:spcBef>
              <a:spcAft>
                <a:spcPts val="0"/>
              </a:spcAft>
              <a:buClr>
                <a:srgbClr val="0A2C74"/>
              </a:buClr>
              <a:buSzPts val="1000"/>
              <a:buFont typeface="Montserrat"/>
              <a:buChar char="■"/>
            </a:pPr>
            <a:r>
              <a:rPr lang="en" sz="1000">
                <a:solidFill>
                  <a:srgbClr val="0A2C74"/>
                </a:solidFill>
                <a:latin typeface="Montserrat"/>
                <a:ea typeface="Montserrat"/>
                <a:cs typeface="Montserrat"/>
                <a:sym typeface="Montserrat"/>
              </a:rPr>
              <a:t>Weighs 35 pounds. Many patient’s caregivers struggle to physically manage the machine.</a:t>
            </a:r>
            <a:endParaRPr sz="1000">
              <a:solidFill>
                <a:srgbClr val="0A2C74"/>
              </a:solidFill>
              <a:latin typeface="Montserrat"/>
              <a:ea typeface="Montserrat"/>
              <a:cs typeface="Montserrat"/>
              <a:sym typeface="Montserrat"/>
            </a:endParaRPr>
          </a:p>
          <a:p>
            <a:pPr indent="-292100" lvl="2" marL="1371600" rtl="0" algn="l">
              <a:lnSpc>
                <a:spcPct val="115000"/>
              </a:lnSpc>
              <a:spcBef>
                <a:spcPts val="0"/>
              </a:spcBef>
              <a:spcAft>
                <a:spcPts val="0"/>
              </a:spcAft>
              <a:buClr>
                <a:srgbClr val="0A2C74"/>
              </a:buClr>
              <a:buSzPts val="1000"/>
              <a:buFont typeface="Montserrat"/>
              <a:buChar char="■"/>
            </a:pPr>
            <a:r>
              <a:rPr lang="en" sz="1000">
                <a:solidFill>
                  <a:srgbClr val="0A2C74"/>
                </a:solidFill>
                <a:latin typeface="Montserrat"/>
                <a:ea typeface="Montserrat"/>
                <a:cs typeface="Montserrat"/>
                <a:sym typeface="Montserrat"/>
              </a:rPr>
              <a:t>Many patients and caregivers position the leg improperly in the machine which can ultimately do more harm than good.</a:t>
            </a:r>
            <a:endParaRPr sz="1000">
              <a:solidFill>
                <a:srgbClr val="0A2C74"/>
              </a:solidFill>
              <a:latin typeface="Montserrat"/>
              <a:ea typeface="Montserrat"/>
              <a:cs typeface="Montserrat"/>
              <a:sym typeface="Montserrat"/>
            </a:endParaRPr>
          </a:p>
          <a:p>
            <a:pPr indent="-292100" lvl="2" marL="1371600" rtl="0" algn="l">
              <a:lnSpc>
                <a:spcPct val="115000"/>
              </a:lnSpc>
              <a:spcBef>
                <a:spcPts val="0"/>
              </a:spcBef>
              <a:spcAft>
                <a:spcPts val="0"/>
              </a:spcAft>
              <a:buClr>
                <a:srgbClr val="0A2C74"/>
              </a:buClr>
              <a:buSzPts val="1000"/>
              <a:buFont typeface="Montserrat"/>
              <a:buChar char="■"/>
            </a:pPr>
            <a:r>
              <a:rPr lang="en" sz="1000">
                <a:solidFill>
                  <a:srgbClr val="0A2C74"/>
                </a:solidFill>
                <a:latin typeface="Montserrat"/>
                <a:ea typeface="Montserrat"/>
                <a:cs typeface="Montserrat"/>
                <a:sym typeface="Montserrat"/>
              </a:rPr>
              <a:t>Confines patients to the bed while using the machine. </a:t>
            </a:r>
            <a:endParaRPr sz="1000">
              <a:solidFill>
                <a:srgbClr val="0A2C74"/>
              </a:solidFill>
              <a:latin typeface="Montserrat"/>
              <a:ea typeface="Montserrat"/>
              <a:cs typeface="Montserrat"/>
              <a:sym typeface="Montserrat"/>
            </a:endParaRPr>
          </a:p>
          <a:p>
            <a:pPr indent="-292100" lvl="2" marL="1371600" rtl="0" algn="l">
              <a:lnSpc>
                <a:spcPct val="115000"/>
              </a:lnSpc>
              <a:spcBef>
                <a:spcPts val="0"/>
              </a:spcBef>
              <a:spcAft>
                <a:spcPts val="0"/>
              </a:spcAft>
              <a:buClr>
                <a:srgbClr val="0A2C74"/>
              </a:buClr>
              <a:buSzPts val="1000"/>
              <a:buFont typeface="Montserrat"/>
              <a:buChar char="■"/>
            </a:pPr>
            <a:r>
              <a:rPr lang="en" sz="1000">
                <a:solidFill>
                  <a:srgbClr val="0A2C74"/>
                </a:solidFill>
                <a:latin typeface="Montserrat"/>
                <a:ea typeface="Montserrat"/>
                <a:cs typeface="Montserrat"/>
                <a:sym typeface="Montserrat"/>
              </a:rPr>
              <a:t>Is not accommodating to patients who are large, short, or overweight.</a:t>
            </a:r>
            <a:endParaRPr sz="1000">
              <a:solidFill>
                <a:srgbClr val="0A2C74"/>
              </a:solidFill>
              <a:latin typeface="Montserrat"/>
              <a:ea typeface="Montserrat"/>
              <a:cs typeface="Montserrat"/>
              <a:sym typeface="Montserrat"/>
            </a:endParaRPr>
          </a:p>
          <a:p>
            <a:pPr indent="0" lvl="0" marL="0" rtl="0" algn="l">
              <a:spcBef>
                <a:spcPts val="120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b2881083d5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b2881083d5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120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The LRU Pillow was initially designed for the rehabilitation of total knee arthroplasties.  We are finding similar success with other diagnoses:</a:t>
            </a:r>
            <a:endParaRPr sz="1200">
              <a:solidFill>
                <a:srgbClr val="1CC7D0"/>
              </a:solidFill>
              <a:latin typeface="Montserrat"/>
              <a:ea typeface="Montserrat"/>
              <a:cs typeface="Montserrat"/>
              <a:sym typeface="Montserrat"/>
            </a:endParaRPr>
          </a:p>
          <a:p>
            <a:pPr indent="-304800" lvl="1" marL="914400" rtl="0" algn="l">
              <a:lnSpc>
                <a:spcPct val="115000"/>
              </a:lnSpc>
              <a:spcBef>
                <a:spcPts val="0"/>
              </a:spcBef>
              <a:spcAft>
                <a:spcPts val="0"/>
              </a:spcAft>
              <a:buClr>
                <a:srgbClr val="0A2C74"/>
              </a:buClr>
              <a:buSzPts val="1200"/>
              <a:buFont typeface="Montserrat"/>
              <a:buChar char="●"/>
            </a:pPr>
            <a:r>
              <a:rPr lang="en" sz="1200">
                <a:solidFill>
                  <a:srgbClr val="0A2C74"/>
                </a:solidFill>
                <a:latin typeface="Montserrat"/>
                <a:ea typeface="Montserrat"/>
                <a:cs typeface="Montserrat"/>
                <a:sym typeface="Montserrat"/>
              </a:rPr>
              <a:t>Proximal Tibia Fractures</a:t>
            </a:r>
            <a:endParaRPr sz="1200">
              <a:solidFill>
                <a:srgbClr val="0A2C74"/>
              </a:solidFill>
              <a:latin typeface="Montserrat"/>
              <a:ea typeface="Montserrat"/>
              <a:cs typeface="Montserrat"/>
              <a:sym typeface="Montserrat"/>
            </a:endParaRPr>
          </a:p>
          <a:p>
            <a:pPr indent="-304800" lvl="1" marL="914400" rtl="0" algn="l">
              <a:lnSpc>
                <a:spcPct val="115000"/>
              </a:lnSpc>
              <a:spcBef>
                <a:spcPts val="0"/>
              </a:spcBef>
              <a:spcAft>
                <a:spcPts val="0"/>
              </a:spcAft>
              <a:buClr>
                <a:srgbClr val="0A2C74"/>
              </a:buClr>
              <a:buSzPts val="1200"/>
              <a:buFont typeface="Montserrat"/>
              <a:buChar char="●"/>
            </a:pPr>
            <a:r>
              <a:rPr lang="en" sz="1200">
                <a:solidFill>
                  <a:srgbClr val="0A2C74"/>
                </a:solidFill>
                <a:latin typeface="Montserrat"/>
                <a:ea typeface="Montserrat"/>
                <a:cs typeface="Montserrat"/>
                <a:sym typeface="Montserrat"/>
              </a:rPr>
              <a:t>Femur Fractures</a:t>
            </a:r>
            <a:endParaRPr sz="1200">
              <a:solidFill>
                <a:srgbClr val="0A2C74"/>
              </a:solidFill>
              <a:latin typeface="Montserrat"/>
              <a:ea typeface="Montserrat"/>
              <a:cs typeface="Montserrat"/>
              <a:sym typeface="Montserrat"/>
            </a:endParaRPr>
          </a:p>
          <a:p>
            <a:pPr indent="-304800" lvl="1" marL="914400" rtl="0" algn="l">
              <a:lnSpc>
                <a:spcPct val="115000"/>
              </a:lnSpc>
              <a:spcBef>
                <a:spcPts val="0"/>
              </a:spcBef>
              <a:spcAft>
                <a:spcPts val="0"/>
              </a:spcAft>
              <a:buClr>
                <a:srgbClr val="0A2C74"/>
              </a:buClr>
              <a:buSzPts val="1200"/>
              <a:buFont typeface="Montserrat"/>
              <a:buChar char="●"/>
            </a:pPr>
            <a:r>
              <a:rPr lang="en" sz="1200">
                <a:solidFill>
                  <a:srgbClr val="0A2C74"/>
                </a:solidFill>
                <a:latin typeface="Montserrat"/>
                <a:ea typeface="Montserrat"/>
                <a:cs typeface="Montserrat"/>
                <a:sym typeface="Montserrat"/>
              </a:rPr>
              <a:t>Patella Fractures</a:t>
            </a:r>
            <a:endParaRPr sz="1200">
              <a:solidFill>
                <a:srgbClr val="0A2C74"/>
              </a:solidFill>
              <a:latin typeface="Montserrat"/>
              <a:ea typeface="Montserrat"/>
              <a:cs typeface="Montserrat"/>
              <a:sym typeface="Montserrat"/>
            </a:endParaRPr>
          </a:p>
          <a:p>
            <a:pPr indent="-304800" lvl="1" marL="914400" rtl="0" algn="l">
              <a:lnSpc>
                <a:spcPct val="115000"/>
              </a:lnSpc>
              <a:spcBef>
                <a:spcPts val="0"/>
              </a:spcBef>
              <a:spcAft>
                <a:spcPts val="0"/>
              </a:spcAft>
              <a:buClr>
                <a:srgbClr val="0A2C74"/>
              </a:buClr>
              <a:buSzPts val="1200"/>
              <a:buFont typeface="Montserrat"/>
              <a:buChar char="●"/>
            </a:pPr>
            <a:r>
              <a:rPr lang="en" sz="1200">
                <a:solidFill>
                  <a:srgbClr val="0A2C74"/>
                </a:solidFill>
                <a:latin typeface="Montserrat"/>
                <a:ea typeface="Montserrat"/>
                <a:cs typeface="Montserrat"/>
                <a:sym typeface="Montserrat"/>
              </a:rPr>
              <a:t>ACL Reconstruction</a:t>
            </a:r>
            <a:endParaRPr sz="1200">
              <a:solidFill>
                <a:srgbClr val="0A2C74"/>
              </a:solidFill>
              <a:latin typeface="Montserrat"/>
              <a:ea typeface="Montserrat"/>
              <a:cs typeface="Montserrat"/>
              <a:sym typeface="Montserrat"/>
            </a:endParaRPr>
          </a:p>
          <a:p>
            <a:pPr indent="-304800" lvl="1" marL="914400" rtl="0" algn="l">
              <a:lnSpc>
                <a:spcPct val="115000"/>
              </a:lnSpc>
              <a:spcBef>
                <a:spcPts val="0"/>
              </a:spcBef>
              <a:spcAft>
                <a:spcPts val="0"/>
              </a:spcAft>
              <a:buClr>
                <a:srgbClr val="0A2C74"/>
              </a:buClr>
              <a:buSzPts val="1200"/>
              <a:buFont typeface="Montserrat"/>
              <a:buChar char="●"/>
            </a:pPr>
            <a:r>
              <a:rPr lang="en" sz="1200">
                <a:solidFill>
                  <a:srgbClr val="0A2C74"/>
                </a:solidFill>
                <a:latin typeface="Montserrat"/>
                <a:ea typeface="Montserrat"/>
                <a:cs typeface="Montserrat"/>
                <a:sym typeface="Montserrat"/>
              </a:rPr>
              <a:t>Foot/Ankle Surgeries</a:t>
            </a:r>
            <a:endParaRPr sz="1200">
              <a:solidFill>
                <a:srgbClr val="0A2C74"/>
              </a:solidFill>
              <a:latin typeface="Montserrat"/>
              <a:ea typeface="Montserrat"/>
              <a:cs typeface="Montserrat"/>
              <a:sym typeface="Montserrat"/>
            </a:endParaRPr>
          </a:p>
          <a:p>
            <a:pPr indent="-304800" lvl="1" marL="914400" rtl="0" algn="l">
              <a:lnSpc>
                <a:spcPct val="115000"/>
              </a:lnSpc>
              <a:spcBef>
                <a:spcPts val="0"/>
              </a:spcBef>
              <a:spcAft>
                <a:spcPts val="0"/>
              </a:spcAft>
              <a:buClr>
                <a:srgbClr val="0A2C74"/>
              </a:buClr>
              <a:buSzPts val="1200"/>
              <a:buFont typeface="Montserrat"/>
              <a:buChar char="●"/>
            </a:pPr>
            <a:r>
              <a:rPr lang="en" sz="1200">
                <a:solidFill>
                  <a:srgbClr val="0A2C74"/>
                </a:solidFill>
                <a:latin typeface="Montserrat"/>
                <a:ea typeface="Montserrat"/>
                <a:cs typeface="Montserrat"/>
                <a:sym typeface="Montserrat"/>
              </a:rPr>
              <a:t>Venous Disease</a:t>
            </a:r>
            <a:endParaRPr sz="1200">
              <a:solidFill>
                <a:srgbClr val="0A2C74"/>
              </a:solidFill>
              <a:latin typeface="Montserrat"/>
              <a:ea typeface="Montserrat"/>
              <a:cs typeface="Montserrat"/>
              <a:sym typeface="Montserrat"/>
            </a:endParaRPr>
          </a:p>
          <a:p>
            <a:pPr indent="-304800" lvl="1" marL="914400" rtl="0" algn="l">
              <a:lnSpc>
                <a:spcPct val="115000"/>
              </a:lnSpc>
              <a:spcBef>
                <a:spcPts val="0"/>
              </a:spcBef>
              <a:spcAft>
                <a:spcPts val="0"/>
              </a:spcAft>
              <a:buClr>
                <a:srgbClr val="0A2C74"/>
              </a:buClr>
              <a:buSzPts val="1200"/>
              <a:buFont typeface="Montserrat"/>
              <a:buChar char="●"/>
            </a:pPr>
            <a:r>
              <a:rPr lang="en" sz="1200">
                <a:solidFill>
                  <a:srgbClr val="0A2C74"/>
                </a:solidFill>
                <a:latin typeface="Montserrat"/>
                <a:ea typeface="Montserrat"/>
                <a:cs typeface="Montserrat"/>
                <a:sym typeface="Montserrat"/>
              </a:rPr>
              <a:t>Lower Extremity Burns</a:t>
            </a:r>
            <a:endParaRPr sz="1200">
              <a:solidFill>
                <a:srgbClr val="0A2C74"/>
              </a:solidFill>
              <a:latin typeface="Montserrat"/>
              <a:ea typeface="Montserrat"/>
              <a:cs typeface="Montserrat"/>
              <a:sym typeface="Montserrat"/>
            </a:endParaRPr>
          </a:p>
          <a:p>
            <a:pPr indent="0" lvl="0" marL="0" rtl="0" algn="l">
              <a:spcBef>
                <a:spcPts val="120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b2881083d5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b2881083d5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b2881083d5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b2881083d5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b2881083d5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b2881083d5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b85893bacf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b85893bacf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b2881083d5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b2881083d5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b5827818f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b5827818f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b2881083d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b2881083d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b2881083d5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b2881083d5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b2881083d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b2881083d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b2881083d5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b2881083d5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b2881083d5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b2881083d5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b2881083d5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b2881083d5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b2881083d5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b2881083d5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b2881083d5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b2881083d5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pic>
        <p:nvPicPr>
          <p:cNvPr id="10" name="Google Shape;10;p2"/>
          <p:cNvPicPr preferRelativeResize="0"/>
          <p:nvPr/>
        </p:nvPicPr>
        <p:blipFill>
          <a:blip r:embed="rId3">
            <a:alphaModFix/>
          </a:blip>
          <a:stretch>
            <a:fillRect/>
          </a:stretch>
        </p:blipFill>
        <p:spPr>
          <a:xfrm>
            <a:off x="221350" y="316400"/>
            <a:ext cx="4059700" cy="758650"/>
          </a:xfrm>
          <a:prstGeom prst="rect">
            <a:avLst/>
          </a:prstGeom>
          <a:noFill/>
          <a:ln>
            <a:noFill/>
          </a:ln>
        </p:spPr>
      </p:pic>
      <p:sp>
        <p:nvSpPr>
          <p:cNvPr id="11" name="Google Shape;11;p2"/>
          <p:cNvSpPr/>
          <p:nvPr/>
        </p:nvSpPr>
        <p:spPr>
          <a:xfrm rot="-5400000">
            <a:off x="5548950" y="80250"/>
            <a:ext cx="2207100" cy="4983000"/>
          </a:xfrm>
          <a:prstGeom prst="round2SameRect">
            <a:avLst>
              <a:gd fmla="val 9691"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 name="Google Shape;12;p2"/>
          <p:cNvSpPr txBox="1"/>
          <p:nvPr>
            <p:ph type="title"/>
          </p:nvPr>
        </p:nvSpPr>
        <p:spPr>
          <a:xfrm>
            <a:off x="4628925" y="2023575"/>
            <a:ext cx="4224300" cy="1252200"/>
          </a:xfrm>
          <a:prstGeom prst="rect">
            <a:avLst/>
          </a:prstGeom>
        </p:spPr>
        <p:txBody>
          <a:bodyPr anchorCtr="0" anchor="t" bIns="91425" lIns="91425" spcFirstLastPara="1" rIns="91425" wrap="square" tIns="91425">
            <a:normAutofit/>
          </a:bodyPr>
          <a:lstStyle>
            <a:lvl1pPr lvl="0">
              <a:spcBef>
                <a:spcPts val="0"/>
              </a:spcBef>
              <a:spcAft>
                <a:spcPts val="0"/>
              </a:spcAft>
              <a:buClr>
                <a:srgbClr val="F9FAFA"/>
              </a:buClr>
              <a:buSzPts val="2800"/>
              <a:buFont typeface="Montserrat"/>
              <a:buNone/>
              <a:defRPr b="1">
                <a:solidFill>
                  <a:srgbClr val="F9FAFA"/>
                </a:solidFill>
                <a:latin typeface="Montserrat"/>
                <a:ea typeface="Montserrat"/>
                <a:cs typeface="Montserrat"/>
                <a:sym typeface="Montserra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600"/>
              <a:buFont typeface="Montserrat"/>
              <a:buNone/>
              <a:defRPr sz="3600">
                <a:solidFill>
                  <a:schemeClr val="dk2"/>
                </a:solidFill>
                <a:latin typeface="Montserrat"/>
                <a:ea typeface="Montserrat"/>
                <a:cs typeface="Montserrat"/>
                <a:sym typeface="Montserrat"/>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p:nvPr/>
        </p:nvSpPr>
        <p:spPr>
          <a:xfrm>
            <a:off x="0" y="4472100"/>
            <a:ext cx="9144000" cy="671400"/>
          </a:xfrm>
          <a:prstGeom prst="flowChartPunchedCar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6" name="Google Shape;16;p3"/>
          <p:cNvPicPr preferRelativeResize="0"/>
          <p:nvPr/>
        </p:nvPicPr>
        <p:blipFill>
          <a:blip r:embed="rId2">
            <a:alphaModFix/>
          </a:blip>
          <a:stretch>
            <a:fillRect/>
          </a:stretch>
        </p:blipFill>
        <p:spPr>
          <a:xfrm>
            <a:off x="8374075" y="4518411"/>
            <a:ext cx="686825" cy="59746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1.png"/><Relationship Id="rId7"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13"/>
          <p:cNvSpPr txBox="1"/>
          <p:nvPr>
            <p:ph type="title"/>
          </p:nvPr>
        </p:nvSpPr>
        <p:spPr>
          <a:xfrm>
            <a:off x="4572000" y="2084650"/>
            <a:ext cx="4151400" cy="125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620"/>
              <a:t>Lead the Industry for Knee Surgery Success </a:t>
            </a:r>
            <a:endParaRPr sz="262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193050" y="52250"/>
            <a:ext cx="87579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891"/>
              <a:buNone/>
            </a:pPr>
            <a:r>
              <a:rPr b="1" lang="en" sz="2636"/>
              <a:t>A Hold Up</a:t>
            </a:r>
            <a:endParaRPr b="1" sz="2636"/>
          </a:p>
        </p:txBody>
      </p:sp>
      <p:sp>
        <p:nvSpPr>
          <p:cNvPr id="124" name="Google Shape;124;p22"/>
          <p:cNvSpPr txBox="1"/>
          <p:nvPr/>
        </p:nvSpPr>
        <p:spPr>
          <a:xfrm>
            <a:off x="764550" y="1029275"/>
            <a:ext cx="7726800" cy="284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Montserrat"/>
                <a:ea typeface="Montserrat"/>
                <a:cs typeface="Montserrat"/>
                <a:sym typeface="Montserrat"/>
              </a:rPr>
              <a:t>The RIET Protocol was a clear success, but there was no good tool for comfortable, effective elevation - a critical step in RIET Protocol for preventing inflammation.  </a:t>
            </a:r>
            <a:endParaRPr b="1"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600">
              <a:solidFill>
                <a:schemeClr val="dk2"/>
              </a:solidFill>
              <a:latin typeface="Montserrat"/>
              <a:ea typeface="Montserrat"/>
              <a:cs typeface="Montserrat"/>
              <a:sym typeface="Montserrat"/>
            </a:endParaRPr>
          </a:p>
          <a:p>
            <a:pPr indent="-228600" lvl="0" marL="285750" rtl="0" algn="l">
              <a:spcBef>
                <a:spcPts val="0"/>
              </a:spcBef>
              <a:spcAft>
                <a:spcPts val="0"/>
              </a:spcAft>
              <a:buNone/>
            </a:pPr>
            <a:r>
              <a:rPr b="1" lang="en" sz="2400">
                <a:solidFill>
                  <a:schemeClr val="dk2"/>
                </a:solidFill>
                <a:latin typeface="Montserrat"/>
                <a:ea typeface="Montserrat"/>
                <a:cs typeface="Montserrat"/>
                <a:sym typeface="Montserrat"/>
              </a:rPr>
              <a:t>✗</a:t>
            </a:r>
            <a:r>
              <a:rPr b="1" lang="en" sz="1500">
                <a:solidFill>
                  <a:schemeClr val="dk2"/>
                </a:solidFill>
                <a:latin typeface="Montserrat"/>
                <a:ea typeface="Montserrat"/>
                <a:cs typeface="Montserrat"/>
                <a:sym typeface="Montserrat"/>
              </a:rPr>
              <a:t> </a:t>
            </a:r>
            <a:r>
              <a:rPr lang="en" sz="1300">
                <a:solidFill>
                  <a:schemeClr val="dk2"/>
                </a:solidFill>
                <a:latin typeface="Montserrat"/>
                <a:ea typeface="Montserrat"/>
                <a:cs typeface="Montserrat"/>
                <a:sym typeface="Montserrat"/>
              </a:rPr>
              <a:t>The CPM, Boehler Pillow and foam blocks never kept the patient comfortably elevated in extension. They were okay for elevation, but patients were not getting their terminal extension back. And, they were reliant on families following very specific instructions during outpatient rehabilitation.</a:t>
            </a:r>
            <a:endParaRPr sz="1300">
              <a:solidFill>
                <a:schemeClr val="dk2"/>
              </a:solidFill>
              <a:latin typeface="Montserrat"/>
              <a:ea typeface="Montserrat"/>
              <a:cs typeface="Montserrat"/>
              <a:sym typeface="Montserrat"/>
            </a:endParaRPr>
          </a:p>
          <a:p>
            <a:pPr indent="-228600" lvl="0" marL="285750" rtl="0" algn="l">
              <a:spcBef>
                <a:spcPts val="0"/>
              </a:spcBef>
              <a:spcAft>
                <a:spcPts val="0"/>
              </a:spcAft>
              <a:buNone/>
            </a:pPr>
            <a:r>
              <a:t/>
            </a:r>
            <a:endParaRPr sz="1500">
              <a:solidFill>
                <a:schemeClr val="dk2"/>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300">
                <a:solidFill>
                  <a:schemeClr val="dk2"/>
                </a:solidFill>
                <a:latin typeface="Montserrat"/>
                <a:ea typeface="Montserrat"/>
                <a:cs typeface="Montserrat"/>
                <a:sym typeface="Montserrat"/>
              </a:rPr>
              <a:t>We needed </a:t>
            </a:r>
            <a:r>
              <a:rPr lang="en" sz="1300">
                <a:solidFill>
                  <a:schemeClr val="dk2"/>
                </a:solidFill>
                <a:latin typeface="Montserrat"/>
                <a:ea typeface="Montserrat"/>
                <a:cs typeface="Montserrat"/>
                <a:sym typeface="Montserrat"/>
              </a:rPr>
              <a:t>something</a:t>
            </a:r>
            <a:r>
              <a:rPr lang="en" sz="1300">
                <a:solidFill>
                  <a:schemeClr val="dk2"/>
                </a:solidFill>
                <a:latin typeface="Montserrat"/>
                <a:ea typeface="Montserrat"/>
                <a:cs typeface="Montserrat"/>
                <a:sym typeface="Montserrat"/>
              </a:rPr>
              <a:t> more effective and reliable for patients to maximize range of motion.</a:t>
            </a:r>
            <a:endParaRPr sz="1300">
              <a:solidFill>
                <a:schemeClr val="dk2"/>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193050" y="-100150"/>
            <a:ext cx="87579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891"/>
              <a:buNone/>
            </a:pPr>
            <a:r>
              <a:rPr b="1" lang="en" sz="2636"/>
              <a:t>Introducing</a:t>
            </a:r>
            <a:r>
              <a:rPr b="1" lang="en" sz="2636"/>
              <a:t> The LRU Pillow</a:t>
            </a:r>
            <a:endParaRPr b="1" sz="2636"/>
          </a:p>
        </p:txBody>
      </p:sp>
      <p:sp>
        <p:nvSpPr>
          <p:cNvPr id="130" name="Google Shape;130;p23"/>
          <p:cNvSpPr txBox="1"/>
          <p:nvPr/>
        </p:nvSpPr>
        <p:spPr>
          <a:xfrm>
            <a:off x="193050" y="602275"/>
            <a:ext cx="5823300" cy="284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dk2"/>
                </a:solidFill>
                <a:latin typeface="Montserrat"/>
                <a:ea typeface="Montserrat"/>
                <a:cs typeface="Montserrat"/>
                <a:sym typeface="Montserrat"/>
              </a:rPr>
              <a:t>The scientifically-designed LRU Pillow is proven to help a </a:t>
            </a:r>
            <a:r>
              <a:rPr lang="en" sz="1300">
                <a:solidFill>
                  <a:schemeClr val="dk2"/>
                </a:solidFill>
                <a:latin typeface="Montserrat"/>
                <a:ea typeface="Montserrat"/>
                <a:cs typeface="Montserrat"/>
                <a:sym typeface="Montserrat"/>
              </a:rPr>
              <a:t>postoperative</a:t>
            </a:r>
            <a:r>
              <a:rPr lang="en" sz="1300">
                <a:solidFill>
                  <a:schemeClr val="dk2"/>
                </a:solidFill>
                <a:latin typeface="Montserrat"/>
                <a:ea typeface="Montserrat"/>
                <a:cs typeface="Montserrat"/>
                <a:sym typeface="Montserrat"/>
              </a:rPr>
              <a:t> patients </a:t>
            </a:r>
            <a:r>
              <a:rPr i="1" lang="en" sz="1300">
                <a:solidFill>
                  <a:schemeClr val="dk2"/>
                </a:solidFill>
                <a:latin typeface="Montserrat"/>
                <a:ea typeface="Montserrat"/>
                <a:cs typeface="Montserrat"/>
                <a:sym typeface="Montserrat"/>
              </a:rPr>
              <a:t>comfortably</a:t>
            </a:r>
            <a:r>
              <a:rPr lang="en" sz="1300">
                <a:solidFill>
                  <a:schemeClr val="dk2"/>
                </a:solidFill>
                <a:latin typeface="Montserrat"/>
                <a:ea typeface="Montserrat"/>
                <a:cs typeface="Montserrat"/>
                <a:sym typeface="Montserrat"/>
              </a:rPr>
              <a:t> elevate their knee while </a:t>
            </a:r>
            <a:r>
              <a:rPr i="1" lang="en" sz="1300">
                <a:solidFill>
                  <a:schemeClr val="dk2"/>
                </a:solidFill>
                <a:latin typeface="Montserrat"/>
                <a:ea typeface="Montserrat"/>
                <a:cs typeface="Montserrat"/>
                <a:sym typeface="Montserrat"/>
              </a:rPr>
              <a:t>holding it in terminal extension (keeping it as straight as possible) </a:t>
            </a:r>
            <a:r>
              <a:rPr lang="en" sz="1300">
                <a:solidFill>
                  <a:schemeClr val="dk2"/>
                </a:solidFill>
                <a:latin typeface="Montserrat"/>
                <a:ea typeface="Montserrat"/>
                <a:cs typeface="Montserrat"/>
                <a:sym typeface="Montserrat"/>
              </a:rPr>
              <a:t>to mitigate swelling and maximize knee motion early</a:t>
            </a:r>
            <a:r>
              <a:rPr i="1" lang="en" sz="1300">
                <a:solidFill>
                  <a:schemeClr val="dk2"/>
                </a:solidFill>
                <a:latin typeface="Montserrat"/>
                <a:ea typeface="Montserrat"/>
                <a:cs typeface="Montserrat"/>
                <a:sym typeface="Montserrat"/>
              </a:rPr>
              <a:t>. </a:t>
            </a:r>
            <a:r>
              <a:rPr lang="en" sz="1300">
                <a:solidFill>
                  <a:schemeClr val="dk2"/>
                </a:solidFill>
                <a:latin typeface="Montserrat"/>
                <a:ea typeface="Montserrat"/>
                <a:cs typeface="Montserrat"/>
                <a:sym typeface="Montserrat"/>
              </a:rPr>
              <a:t>It is designed to be a user-friendly tool to make the the transition simple and increase adherence to the RIET Protocol:</a:t>
            </a:r>
            <a:endParaRPr b="1" sz="1300">
              <a:solidFill>
                <a:schemeClr val="dk2"/>
              </a:solidFill>
              <a:latin typeface="Montserrat"/>
              <a:ea typeface="Montserrat"/>
              <a:cs typeface="Montserrat"/>
              <a:sym typeface="Montserrat"/>
            </a:endParaRPr>
          </a:p>
        </p:txBody>
      </p:sp>
      <p:pic>
        <p:nvPicPr>
          <p:cNvPr id="131" name="Google Shape;131;p23"/>
          <p:cNvPicPr preferRelativeResize="0"/>
          <p:nvPr/>
        </p:nvPicPr>
        <p:blipFill>
          <a:blip r:embed="rId3">
            <a:alphaModFix/>
          </a:blip>
          <a:stretch>
            <a:fillRect/>
          </a:stretch>
        </p:blipFill>
        <p:spPr>
          <a:xfrm>
            <a:off x="6076700" y="586800"/>
            <a:ext cx="2874250" cy="1366500"/>
          </a:xfrm>
          <a:prstGeom prst="rect">
            <a:avLst/>
          </a:prstGeom>
          <a:noFill/>
          <a:ln>
            <a:noFill/>
          </a:ln>
        </p:spPr>
      </p:pic>
      <p:pic>
        <p:nvPicPr>
          <p:cNvPr id="132" name="Google Shape;132;p23"/>
          <p:cNvPicPr preferRelativeResize="0"/>
          <p:nvPr/>
        </p:nvPicPr>
        <p:blipFill>
          <a:blip r:embed="rId4">
            <a:alphaModFix/>
          </a:blip>
          <a:stretch>
            <a:fillRect/>
          </a:stretch>
        </p:blipFill>
        <p:spPr>
          <a:xfrm>
            <a:off x="6076700" y="2033900"/>
            <a:ext cx="2874250" cy="1341450"/>
          </a:xfrm>
          <a:prstGeom prst="rect">
            <a:avLst/>
          </a:prstGeom>
          <a:noFill/>
          <a:ln>
            <a:noFill/>
          </a:ln>
        </p:spPr>
      </p:pic>
      <p:sp>
        <p:nvSpPr>
          <p:cNvPr id="133" name="Google Shape;133;p23"/>
          <p:cNvSpPr txBox="1"/>
          <p:nvPr/>
        </p:nvSpPr>
        <p:spPr>
          <a:xfrm>
            <a:off x="132600" y="2141400"/>
            <a:ext cx="8878800" cy="284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Montserrat"/>
                <a:ea typeface="Montserrat"/>
                <a:cs typeface="Montserrat"/>
                <a:sym typeface="Montserrat"/>
              </a:rPr>
              <a:t>✓ </a:t>
            </a:r>
            <a:r>
              <a:rPr lang="en" sz="1300">
                <a:solidFill>
                  <a:schemeClr val="dk2"/>
                </a:solidFill>
                <a:latin typeface="Montserrat"/>
                <a:ea typeface="Montserrat"/>
                <a:cs typeface="Montserrat"/>
                <a:sym typeface="Montserrat"/>
              </a:rPr>
              <a:t>Elevation to achieve edema control</a:t>
            </a:r>
            <a:endParaRPr b="1" sz="13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 sz="1300">
                <a:solidFill>
                  <a:schemeClr val="dk2"/>
                </a:solidFill>
                <a:latin typeface="Montserrat"/>
                <a:ea typeface="Montserrat"/>
                <a:cs typeface="Montserrat"/>
                <a:sym typeface="Montserrat"/>
              </a:rPr>
              <a:t>✓ </a:t>
            </a:r>
            <a:r>
              <a:rPr lang="en" sz="1300">
                <a:solidFill>
                  <a:schemeClr val="dk2"/>
                </a:solidFill>
                <a:latin typeface="Montserrat"/>
                <a:ea typeface="Montserrat"/>
                <a:cs typeface="Montserrat"/>
                <a:sym typeface="Montserrat"/>
              </a:rPr>
              <a:t>Positioning to encourage knee extension while resting</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 sz="1300">
                <a:solidFill>
                  <a:schemeClr val="dk2"/>
                </a:solidFill>
                <a:latin typeface="Montserrat"/>
                <a:ea typeface="Montserrat"/>
                <a:cs typeface="Montserrat"/>
                <a:sym typeface="Montserrat"/>
              </a:rPr>
              <a:t>✓ </a:t>
            </a:r>
            <a:r>
              <a:rPr lang="en" sz="1300">
                <a:solidFill>
                  <a:schemeClr val="dk2"/>
                </a:solidFill>
                <a:latin typeface="Montserrat"/>
                <a:ea typeface="Montserrat"/>
                <a:cs typeface="Montserrat"/>
                <a:sym typeface="Montserrat"/>
              </a:rPr>
              <a:t>Light-weight </a:t>
            </a:r>
            <a:endParaRPr b="1" sz="13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 sz="1300">
                <a:solidFill>
                  <a:schemeClr val="dk2"/>
                </a:solidFill>
                <a:latin typeface="Montserrat"/>
                <a:ea typeface="Montserrat"/>
                <a:cs typeface="Montserrat"/>
                <a:sym typeface="Montserrat"/>
              </a:rPr>
              <a:t>✓ </a:t>
            </a:r>
            <a:r>
              <a:rPr lang="en" sz="1300">
                <a:solidFill>
                  <a:schemeClr val="dk2"/>
                </a:solidFill>
                <a:latin typeface="Montserrat"/>
                <a:ea typeface="Montserrat"/>
                <a:cs typeface="Montserrat"/>
                <a:sym typeface="Montserrat"/>
              </a:rPr>
              <a:t>Accommodate various patient sizes</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 sz="1300">
                <a:solidFill>
                  <a:schemeClr val="dk2"/>
                </a:solidFill>
                <a:latin typeface="Montserrat"/>
                <a:ea typeface="Montserrat"/>
                <a:cs typeface="Montserrat"/>
                <a:sym typeface="Montserrat"/>
              </a:rPr>
              <a:t>✓ </a:t>
            </a:r>
            <a:r>
              <a:rPr lang="en" sz="1300">
                <a:solidFill>
                  <a:schemeClr val="dk2"/>
                </a:solidFill>
                <a:latin typeface="Montserrat"/>
                <a:ea typeface="Montserrat"/>
                <a:cs typeface="Montserrat"/>
                <a:sym typeface="Montserrat"/>
              </a:rPr>
              <a:t>Allows for use in recliners, sofas, beds, etc.</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 sz="1300">
                <a:solidFill>
                  <a:schemeClr val="dk2"/>
                </a:solidFill>
                <a:latin typeface="Montserrat"/>
                <a:ea typeface="Montserrat"/>
                <a:cs typeface="Montserrat"/>
                <a:sym typeface="Montserrat"/>
              </a:rPr>
              <a:t>✓ </a:t>
            </a:r>
            <a:r>
              <a:rPr lang="en" sz="1300">
                <a:solidFill>
                  <a:schemeClr val="dk2"/>
                </a:solidFill>
                <a:latin typeface="Montserrat"/>
                <a:ea typeface="Montserrat"/>
                <a:cs typeface="Montserrat"/>
                <a:sym typeface="Montserrat"/>
              </a:rPr>
              <a:t>Capability of use during the entire recovery process.</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rPr lang="en" sz="1300">
                <a:solidFill>
                  <a:schemeClr val="dk2"/>
                </a:solidFill>
                <a:latin typeface="Montserrat"/>
                <a:ea typeface="Montserrat"/>
                <a:cs typeface="Montserrat"/>
                <a:sym typeface="Montserrat"/>
              </a:rPr>
              <a:t>Implementing the RIET Protocol using the LRU Pillow at your hospital enables consistent, industry-leading results for your knee surgery patients.  The LRU pillow must be placed under the patient's knee immediately following surgery and used throughout impatient and outpatient care for optimal recovery.</a:t>
            </a:r>
            <a:endParaRPr i="1"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300">
              <a:solidFill>
                <a:schemeClr val="dk2"/>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ph type="title"/>
          </p:nvPr>
        </p:nvSpPr>
        <p:spPr>
          <a:xfrm>
            <a:off x="193050" y="-97275"/>
            <a:ext cx="87579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891"/>
              <a:buNone/>
            </a:pPr>
            <a:r>
              <a:rPr b="1" lang="en" sz="1800"/>
              <a:t>PROOF IN THE NUMBERS: </a:t>
            </a:r>
            <a:r>
              <a:rPr lang="en" sz="2636"/>
              <a:t>LRU Pillow vs CPM</a:t>
            </a:r>
            <a:endParaRPr sz="2636"/>
          </a:p>
        </p:txBody>
      </p:sp>
      <p:sp>
        <p:nvSpPr>
          <p:cNvPr id="139" name="Google Shape;139;p24"/>
          <p:cNvSpPr txBox="1"/>
          <p:nvPr/>
        </p:nvSpPr>
        <p:spPr>
          <a:xfrm>
            <a:off x="401550" y="601150"/>
            <a:ext cx="8340900" cy="284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595959"/>
              </a:buClr>
              <a:buSzPts val="1800"/>
              <a:buFont typeface="Helvetica Neue"/>
              <a:buNone/>
            </a:pPr>
            <a:r>
              <a:rPr lang="en" sz="1300">
                <a:solidFill>
                  <a:schemeClr val="dk2"/>
                </a:solidFill>
                <a:latin typeface="Montserrat"/>
                <a:ea typeface="Montserrat"/>
                <a:cs typeface="Montserrat"/>
                <a:sym typeface="Montserrat"/>
              </a:rPr>
              <a:t>In 2011 we examined the efficacy of using the CPM machine.   We introduced an alternative elevation device that focused on knee extension at rest called the LRU pillow.  We yielded better extension and flexion results when using the LRU pillow.</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dk2"/>
              </a:solidFill>
              <a:latin typeface="Montserrat"/>
              <a:ea typeface="Montserrat"/>
              <a:cs typeface="Montserrat"/>
              <a:sym typeface="Montserrat"/>
            </a:endParaRPr>
          </a:p>
        </p:txBody>
      </p:sp>
      <p:pic>
        <p:nvPicPr>
          <p:cNvPr id="140" name="Google Shape;140;p24"/>
          <p:cNvPicPr preferRelativeResize="0"/>
          <p:nvPr/>
        </p:nvPicPr>
        <p:blipFill rotWithShape="1">
          <a:blip r:embed="rId3">
            <a:alphaModFix/>
          </a:blip>
          <a:srcRect b="0" l="0" r="0" t="0"/>
          <a:stretch/>
        </p:blipFill>
        <p:spPr>
          <a:xfrm>
            <a:off x="1988275" y="2405925"/>
            <a:ext cx="6134151" cy="2201276"/>
          </a:xfrm>
          <a:prstGeom prst="rect">
            <a:avLst/>
          </a:prstGeom>
          <a:noFill/>
          <a:ln>
            <a:noFill/>
          </a:ln>
        </p:spPr>
      </p:pic>
      <p:graphicFrame>
        <p:nvGraphicFramePr>
          <p:cNvPr id="141" name="Google Shape;141;p24"/>
          <p:cNvGraphicFramePr/>
          <p:nvPr/>
        </p:nvGraphicFramePr>
        <p:xfrm>
          <a:off x="2379963" y="1413455"/>
          <a:ext cx="3000000" cy="3000000"/>
        </p:xfrm>
        <a:graphic>
          <a:graphicData uri="http://schemas.openxmlformats.org/drawingml/2006/table">
            <a:tbl>
              <a:tblPr>
                <a:noFill/>
                <a:tableStyleId>{D70E4E95-0BA9-425A-BD90-25288EBB4C05}</a:tableStyleId>
              </a:tblPr>
              <a:tblGrid>
                <a:gridCol w="1444825"/>
                <a:gridCol w="1372400"/>
                <a:gridCol w="1159225"/>
              </a:tblGrid>
              <a:tr h="239100">
                <a:tc>
                  <a:txBody>
                    <a:bodyPr/>
                    <a:lstStyle/>
                    <a:p>
                      <a:pPr indent="0" lvl="0" marL="0" marR="0" rtl="0" algn="l">
                        <a:lnSpc>
                          <a:spcPct val="100000"/>
                        </a:lnSpc>
                        <a:spcBef>
                          <a:spcPts val="0"/>
                        </a:spcBef>
                        <a:spcAft>
                          <a:spcPts val="0"/>
                        </a:spcAft>
                        <a:buClr>
                          <a:srgbClr val="000000"/>
                        </a:buClr>
                        <a:buSzPts val="700"/>
                        <a:buFont typeface="Calibri"/>
                        <a:buNone/>
                      </a:pPr>
                      <a:r>
                        <a:t/>
                      </a:r>
                      <a:endParaRPr i="0" sz="900" u="none" cap="none" strike="noStrike">
                        <a:solidFill>
                          <a:srgbClr val="000000"/>
                        </a:solidFill>
                        <a:latin typeface="Montserrat"/>
                        <a:ea typeface="Montserrat"/>
                        <a:cs typeface="Montserrat"/>
                        <a:sym typeface="Montserrat"/>
                      </a:endParaRPr>
                    </a:p>
                  </a:txBody>
                  <a:tcPr marT="32875" marB="32875" marR="32875" marL="328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83C925"/>
                    </a:solidFill>
                  </a:tcPr>
                </a:tc>
                <a:tc>
                  <a:txBody>
                    <a:bodyPr/>
                    <a:lstStyle/>
                    <a:p>
                      <a:pPr indent="0" lvl="0" marL="0" marR="0" rtl="0" algn="ctr">
                        <a:lnSpc>
                          <a:spcPct val="100000"/>
                        </a:lnSpc>
                        <a:spcBef>
                          <a:spcPts val="0"/>
                        </a:spcBef>
                        <a:spcAft>
                          <a:spcPts val="0"/>
                        </a:spcAft>
                        <a:buClr>
                          <a:srgbClr val="FFFFFF"/>
                        </a:buClr>
                        <a:buSzPts val="1300"/>
                        <a:buFont typeface="Helvetica Neue"/>
                        <a:buNone/>
                      </a:pPr>
                      <a:r>
                        <a:rPr b="1" i="0" lang="en" sz="900" u="none" cap="none" strike="noStrike">
                          <a:solidFill>
                            <a:srgbClr val="FFFFFF"/>
                          </a:solidFill>
                          <a:latin typeface="Montserrat"/>
                          <a:ea typeface="Montserrat"/>
                          <a:cs typeface="Montserrat"/>
                          <a:sym typeface="Montserrat"/>
                        </a:rPr>
                        <a:t>CPM N=111</a:t>
                      </a:r>
                      <a:endParaRPr i="0" sz="900" u="none" cap="none" strike="noStrike">
                        <a:solidFill>
                          <a:srgbClr val="000000"/>
                        </a:solidFill>
                        <a:latin typeface="Montserrat"/>
                        <a:ea typeface="Montserrat"/>
                        <a:cs typeface="Montserrat"/>
                        <a:sym typeface="Montserrat"/>
                      </a:endParaRPr>
                    </a:p>
                  </a:txBody>
                  <a:tcPr marT="32875" marB="32875" marR="32875" marL="32875"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83C925"/>
                    </a:solidFill>
                  </a:tcPr>
                </a:tc>
                <a:tc>
                  <a:txBody>
                    <a:bodyPr/>
                    <a:lstStyle/>
                    <a:p>
                      <a:pPr indent="0" lvl="0" marL="0" marR="0" rtl="0" algn="ctr">
                        <a:lnSpc>
                          <a:spcPct val="100000"/>
                        </a:lnSpc>
                        <a:spcBef>
                          <a:spcPts val="0"/>
                        </a:spcBef>
                        <a:spcAft>
                          <a:spcPts val="0"/>
                        </a:spcAft>
                        <a:buClr>
                          <a:srgbClr val="FFFFFF"/>
                        </a:buClr>
                        <a:buSzPts val="1300"/>
                        <a:buFont typeface="Helvetica Neue"/>
                        <a:buNone/>
                      </a:pPr>
                      <a:r>
                        <a:rPr b="1" i="0" lang="en" sz="900" u="none" cap="none" strike="noStrike">
                          <a:solidFill>
                            <a:srgbClr val="FFFFFF"/>
                          </a:solidFill>
                          <a:latin typeface="Montserrat"/>
                          <a:ea typeface="Montserrat"/>
                          <a:cs typeface="Montserrat"/>
                          <a:sym typeface="Montserrat"/>
                        </a:rPr>
                        <a:t>LRU Pillow N =131</a:t>
                      </a:r>
                      <a:endParaRPr i="0" sz="900" u="none" cap="none" strike="noStrike">
                        <a:solidFill>
                          <a:srgbClr val="000000"/>
                        </a:solidFill>
                        <a:latin typeface="Montserrat"/>
                        <a:ea typeface="Montserrat"/>
                        <a:cs typeface="Montserrat"/>
                        <a:sym typeface="Montserrat"/>
                      </a:endParaRPr>
                    </a:p>
                  </a:txBody>
                  <a:tcPr marT="32875" marB="32875" marR="32875" marL="32875"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83C925"/>
                    </a:solidFill>
                  </a:tcPr>
                </a:tc>
              </a:tr>
              <a:tr h="239100">
                <a:tc>
                  <a:txBody>
                    <a:bodyPr/>
                    <a:lstStyle/>
                    <a:p>
                      <a:pPr indent="0" lvl="0" marL="0" marR="0" rtl="0" algn="l">
                        <a:lnSpc>
                          <a:spcPct val="100000"/>
                        </a:lnSpc>
                        <a:spcBef>
                          <a:spcPts val="0"/>
                        </a:spcBef>
                        <a:spcAft>
                          <a:spcPts val="0"/>
                        </a:spcAft>
                        <a:buClr>
                          <a:srgbClr val="FFFFFF"/>
                        </a:buClr>
                        <a:buSzPts val="1300"/>
                        <a:buFont typeface="Helvetica Neue"/>
                        <a:buNone/>
                      </a:pPr>
                      <a:r>
                        <a:rPr b="1" i="0" lang="en" sz="900" u="none" cap="none" strike="noStrike">
                          <a:solidFill>
                            <a:srgbClr val="FFFFFF"/>
                          </a:solidFill>
                          <a:latin typeface="Montserrat"/>
                          <a:ea typeface="Montserrat"/>
                          <a:cs typeface="Montserrat"/>
                          <a:sym typeface="Montserrat"/>
                        </a:rPr>
                        <a:t>0-5 Degrees Extension</a:t>
                      </a:r>
                      <a:endParaRPr i="0" sz="900" u="none" cap="none" strike="noStrike">
                        <a:solidFill>
                          <a:srgbClr val="000000"/>
                        </a:solidFill>
                        <a:latin typeface="Montserrat"/>
                        <a:ea typeface="Montserrat"/>
                        <a:cs typeface="Montserrat"/>
                        <a:sym typeface="Montserrat"/>
                      </a:endParaRPr>
                    </a:p>
                  </a:txBody>
                  <a:tcPr marT="32875" marB="32875" marR="32875" marL="328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6C6C6C"/>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87%</a:t>
                      </a:r>
                      <a:endParaRPr i="0" sz="900" u="none" cap="none" strike="noStrike">
                        <a:solidFill>
                          <a:srgbClr val="000000"/>
                        </a:solidFill>
                        <a:latin typeface="Montserrat"/>
                        <a:ea typeface="Montserrat"/>
                        <a:cs typeface="Montserrat"/>
                        <a:sym typeface="Montserrat"/>
                      </a:endParaRPr>
                    </a:p>
                  </a:txBody>
                  <a:tcPr marT="32875" marB="32875" marR="32875" marL="32875"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95%</a:t>
                      </a:r>
                      <a:endParaRPr i="0" sz="900" u="none" cap="none" strike="noStrike">
                        <a:solidFill>
                          <a:srgbClr val="000000"/>
                        </a:solidFill>
                        <a:latin typeface="Montserrat"/>
                        <a:ea typeface="Montserrat"/>
                        <a:cs typeface="Montserrat"/>
                        <a:sym typeface="Montserrat"/>
                      </a:endParaRPr>
                    </a:p>
                  </a:txBody>
                  <a:tcPr marT="32875" marB="32875" marR="32875" marL="32875"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r>
              <a:tr h="239100">
                <a:tc>
                  <a:txBody>
                    <a:bodyPr/>
                    <a:lstStyle/>
                    <a:p>
                      <a:pPr indent="0" lvl="0" marL="0" marR="0" rtl="0" algn="l">
                        <a:lnSpc>
                          <a:spcPct val="100000"/>
                        </a:lnSpc>
                        <a:spcBef>
                          <a:spcPts val="0"/>
                        </a:spcBef>
                        <a:spcAft>
                          <a:spcPts val="0"/>
                        </a:spcAft>
                        <a:buClr>
                          <a:srgbClr val="FFFFFF"/>
                        </a:buClr>
                        <a:buSzPts val="1300"/>
                        <a:buFont typeface="Helvetica Neue"/>
                        <a:buNone/>
                      </a:pPr>
                      <a:r>
                        <a:rPr b="1" i="0" lang="en" sz="900" u="none" cap="none" strike="noStrike">
                          <a:solidFill>
                            <a:srgbClr val="FFFFFF"/>
                          </a:solidFill>
                          <a:latin typeface="Montserrat"/>
                          <a:ea typeface="Montserrat"/>
                          <a:cs typeface="Montserrat"/>
                          <a:sym typeface="Montserrat"/>
                        </a:rPr>
                        <a:t>Flexion &gt; or = 85 Degrees</a:t>
                      </a:r>
                      <a:endParaRPr i="0" sz="900" u="none" cap="none" strike="noStrike">
                        <a:solidFill>
                          <a:srgbClr val="000000"/>
                        </a:solidFill>
                        <a:latin typeface="Montserrat"/>
                        <a:ea typeface="Montserrat"/>
                        <a:cs typeface="Montserrat"/>
                        <a:sym typeface="Montserrat"/>
                      </a:endParaRPr>
                    </a:p>
                  </a:txBody>
                  <a:tcPr marT="32875" marB="32875" marR="32875" marL="328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6C6C6C"/>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67%</a:t>
                      </a:r>
                      <a:endParaRPr i="0" sz="900" u="none" cap="none" strike="noStrike">
                        <a:solidFill>
                          <a:srgbClr val="000000"/>
                        </a:solidFill>
                        <a:latin typeface="Montserrat"/>
                        <a:ea typeface="Montserrat"/>
                        <a:cs typeface="Montserrat"/>
                        <a:sym typeface="Montserrat"/>
                      </a:endParaRPr>
                    </a:p>
                  </a:txBody>
                  <a:tcPr marT="32875" marB="32875" marR="32875" marL="32875"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85%</a:t>
                      </a:r>
                      <a:endParaRPr i="0" sz="900" u="none" cap="none" strike="noStrike">
                        <a:solidFill>
                          <a:srgbClr val="000000"/>
                        </a:solidFill>
                        <a:latin typeface="Montserrat"/>
                        <a:ea typeface="Montserrat"/>
                        <a:cs typeface="Montserrat"/>
                        <a:sym typeface="Montserrat"/>
                      </a:endParaRPr>
                    </a:p>
                  </a:txBody>
                  <a:tcPr marT="32875" marB="32875" marR="32875" marL="32875"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r>
              <a:tr h="239100">
                <a:tc>
                  <a:txBody>
                    <a:bodyPr/>
                    <a:lstStyle/>
                    <a:p>
                      <a:pPr indent="0" lvl="0" marL="0" marR="0" rtl="0" algn="l">
                        <a:lnSpc>
                          <a:spcPct val="100000"/>
                        </a:lnSpc>
                        <a:spcBef>
                          <a:spcPts val="0"/>
                        </a:spcBef>
                        <a:spcAft>
                          <a:spcPts val="0"/>
                        </a:spcAft>
                        <a:buClr>
                          <a:srgbClr val="FFFFFF"/>
                        </a:buClr>
                        <a:buSzPts val="1300"/>
                        <a:buFont typeface="Helvetica Neue"/>
                        <a:buNone/>
                      </a:pPr>
                      <a:r>
                        <a:rPr b="1" i="0" lang="en" sz="900" u="none" cap="none" strike="noStrike">
                          <a:solidFill>
                            <a:srgbClr val="FFFFFF"/>
                          </a:solidFill>
                          <a:latin typeface="Montserrat"/>
                          <a:ea typeface="Montserrat"/>
                          <a:cs typeface="Montserrat"/>
                          <a:sym typeface="Montserrat"/>
                        </a:rPr>
                        <a:t>Flexion &gt; or = 90 Degrees</a:t>
                      </a:r>
                      <a:endParaRPr i="0" sz="900" u="none" cap="none" strike="noStrike">
                        <a:solidFill>
                          <a:srgbClr val="000000"/>
                        </a:solidFill>
                        <a:latin typeface="Montserrat"/>
                        <a:ea typeface="Montserrat"/>
                        <a:cs typeface="Montserrat"/>
                        <a:sym typeface="Montserrat"/>
                      </a:endParaRPr>
                    </a:p>
                  </a:txBody>
                  <a:tcPr marT="32875" marB="32875" marR="32875" marL="328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6C6C6C"/>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60%</a:t>
                      </a:r>
                      <a:endParaRPr i="0" sz="900" u="none" cap="none" strike="noStrike">
                        <a:solidFill>
                          <a:srgbClr val="000000"/>
                        </a:solidFill>
                        <a:latin typeface="Montserrat"/>
                        <a:ea typeface="Montserrat"/>
                        <a:cs typeface="Montserrat"/>
                        <a:sym typeface="Montserrat"/>
                      </a:endParaRPr>
                    </a:p>
                  </a:txBody>
                  <a:tcPr marT="32875" marB="32875" marR="32875" marL="32875"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82%</a:t>
                      </a:r>
                      <a:endParaRPr i="0" sz="900" u="none" cap="none" strike="noStrike">
                        <a:solidFill>
                          <a:srgbClr val="000000"/>
                        </a:solidFill>
                        <a:latin typeface="Montserrat"/>
                        <a:ea typeface="Montserrat"/>
                        <a:cs typeface="Montserrat"/>
                        <a:sym typeface="Montserrat"/>
                      </a:endParaRPr>
                    </a:p>
                  </a:txBody>
                  <a:tcPr marT="32875" marB="32875" marR="32875" marL="32875"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5"/>
          <p:cNvSpPr txBox="1"/>
          <p:nvPr>
            <p:ph type="title"/>
          </p:nvPr>
        </p:nvSpPr>
        <p:spPr>
          <a:xfrm>
            <a:off x="193050" y="-97275"/>
            <a:ext cx="87579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891"/>
              <a:buNone/>
            </a:pPr>
            <a:r>
              <a:rPr b="1" lang="en" sz="1800"/>
              <a:t>PROOF IN THE NUMBERS: </a:t>
            </a:r>
            <a:r>
              <a:rPr lang="en" sz="2636"/>
              <a:t>After RIET Protocol &amp; LRU Pillow</a:t>
            </a:r>
            <a:endParaRPr sz="2636"/>
          </a:p>
        </p:txBody>
      </p:sp>
      <p:sp>
        <p:nvSpPr>
          <p:cNvPr id="147" name="Google Shape;147;p25"/>
          <p:cNvSpPr txBox="1"/>
          <p:nvPr/>
        </p:nvSpPr>
        <p:spPr>
          <a:xfrm>
            <a:off x="4286250" y="677350"/>
            <a:ext cx="4796100" cy="284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Montserrat"/>
                <a:ea typeface="Montserrat"/>
                <a:cs typeface="Montserrat"/>
                <a:sym typeface="Montserrat"/>
              </a:rPr>
              <a:t>In 2010 we were providing better education to all staff members and upgraded our objective goals.  We believed that full knee extension was critical and started tracking this data.  We also increased our knee flexion goal to 90 degrees or greater. </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rPr lang="en" sz="1300">
                <a:solidFill>
                  <a:schemeClr val="dk2"/>
                </a:solidFill>
                <a:latin typeface="Montserrat"/>
                <a:ea typeface="Montserrat"/>
                <a:cs typeface="Montserrat"/>
                <a:sym typeface="Montserrat"/>
              </a:rPr>
              <a:t>We opened a new hospital in 2012 and began treating TKA patients in March.  We were  CPM-free, using the LRU pillow exclusively and were able to educate all staff members on the RIET protocol. By the end of 2012, 88% of our patients were achieving full knee extension at hospital discharge and our average knee flexion was 116 degrees.</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dk2"/>
              </a:solidFill>
              <a:latin typeface="Montserrat"/>
              <a:ea typeface="Montserrat"/>
              <a:cs typeface="Montserrat"/>
              <a:sym typeface="Montserrat"/>
            </a:endParaRPr>
          </a:p>
        </p:txBody>
      </p:sp>
      <p:pic>
        <p:nvPicPr>
          <p:cNvPr id="148" name="Google Shape;148;p25"/>
          <p:cNvPicPr preferRelativeResize="0"/>
          <p:nvPr/>
        </p:nvPicPr>
        <p:blipFill rotWithShape="1">
          <a:blip r:embed="rId3">
            <a:alphaModFix/>
          </a:blip>
          <a:srcRect b="0" l="0" r="0" t="37150"/>
          <a:stretch/>
        </p:blipFill>
        <p:spPr>
          <a:xfrm>
            <a:off x="4494400" y="3338625"/>
            <a:ext cx="2401851" cy="1122699"/>
          </a:xfrm>
          <a:prstGeom prst="rect">
            <a:avLst/>
          </a:prstGeom>
          <a:noFill/>
          <a:ln>
            <a:noFill/>
          </a:ln>
        </p:spPr>
      </p:pic>
      <p:graphicFrame>
        <p:nvGraphicFramePr>
          <p:cNvPr id="149" name="Google Shape;149;p25"/>
          <p:cNvGraphicFramePr/>
          <p:nvPr/>
        </p:nvGraphicFramePr>
        <p:xfrm>
          <a:off x="106140" y="744537"/>
          <a:ext cx="3000000" cy="3000000"/>
        </p:xfrm>
        <a:graphic>
          <a:graphicData uri="http://schemas.openxmlformats.org/drawingml/2006/table">
            <a:tbl>
              <a:tblPr>
                <a:noFill/>
                <a:tableStyleId>{D70E4E95-0BA9-425A-BD90-25288EBB4C05}</a:tableStyleId>
              </a:tblPr>
              <a:tblGrid>
                <a:gridCol w="906450"/>
                <a:gridCol w="724925"/>
                <a:gridCol w="590625"/>
                <a:gridCol w="609525"/>
                <a:gridCol w="659925"/>
                <a:gridCol w="543450"/>
              </a:tblGrid>
              <a:tr h="471650">
                <a:tc>
                  <a:txBody>
                    <a:bodyPr/>
                    <a:lstStyle/>
                    <a:p>
                      <a:pPr indent="0" lvl="0" marL="0" marR="0" rtl="0" algn="l">
                        <a:lnSpc>
                          <a:spcPct val="100000"/>
                        </a:lnSpc>
                        <a:spcBef>
                          <a:spcPts val="0"/>
                        </a:spcBef>
                        <a:spcAft>
                          <a:spcPts val="0"/>
                        </a:spcAft>
                        <a:buClr>
                          <a:srgbClr val="000000"/>
                        </a:buClr>
                        <a:buSzPts val="500"/>
                        <a:buFont typeface="Calibri"/>
                        <a:buNone/>
                      </a:pPr>
                      <a:r>
                        <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0070C0"/>
                    </a:solidFill>
                  </a:tcPr>
                </a:tc>
                <a:tc>
                  <a:txBody>
                    <a:bodyPr/>
                    <a:lstStyle/>
                    <a:p>
                      <a:pPr indent="0" lvl="0" marL="0" marR="0" rtl="0" algn="ctr">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0-5 Deg (Ext)</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0070C0"/>
                    </a:solidFill>
                  </a:tcPr>
                </a:tc>
                <a:tc>
                  <a:txBody>
                    <a:bodyPr/>
                    <a:lstStyle/>
                    <a:p>
                      <a:pPr indent="0" lvl="0" marL="0" marR="0" rtl="0" algn="ctr">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Full Knee Ext. </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0070C0"/>
                    </a:solidFill>
                  </a:tcPr>
                </a:tc>
                <a:tc>
                  <a:txBody>
                    <a:bodyPr/>
                    <a:lstStyle/>
                    <a:p>
                      <a:pPr indent="0" lvl="0" marL="0" marR="0" rtl="0" algn="ctr">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Flexion  90 deg. Or &gt;</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0070C0"/>
                    </a:solidFill>
                  </a:tcPr>
                </a:tc>
                <a:tc>
                  <a:txBody>
                    <a:bodyPr/>
                    <a:lstStyle/>
                    <a:p>
                      <a:pPr indent="0" lvl="0" marL="0" marR="0" rtl="0" algn="ctr">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Avg. Knee Flexion</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0070C0"/>
                    </a:solidFill>
                  </a:tcPr>
                </a:tc>
                <a:tc>
                  <a:txBody>
                    <a:bodyPr/>
                    <a:lstStyle/>
                    <a:p>
                      <a:pPr indent="0" lvl="0" marL="0" marR="0" rtl="0" algn="ctr">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Avg. PT Tx's</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0070C0"/>
                    </a:solidFill>
                  </a:tcPr>
                </a:tc>
              </a:tr>
              <a:tr h="282150">
                <a:tc>
                  <a:txBody>
                    <a:bodyPr/>
                    <a:lstStyle/>
                    <a:p>
                      <a:pPr indent="0" lvl="0" marL="0" marR="0" rtl="0" algn="l">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March 2012  N=4</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6C6C6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75%</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75%</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100%</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114</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3</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r>
              <a:tr h="282150">
                <a:tc>
                  <a:txBody>
                    <a:bodyPr/>
                    <a:lstStyle/>
                    <a:p>
                      <a:pPr indent="0" lvl="0" marL="0" marR="0" rtl="0" algn="l">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April 2012  N=16</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6C6C6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94%</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81%</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94%</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112</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4</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r>
              <a:tr h="282150">
                <a:tc>
                  <a:txBody>
                    <a:bodyPr/>
                    <a:lstStyle/>
                    <a:p>
                      <a:pPr indent="0" lvl="0" marL="0" marR="0" rtl="0" algn="l">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May  2012  N=14</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6C6C6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100%</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64%</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100%</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110</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4</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r>
              <a:tr h="282150">
                <a:tc>
                  <a:txBody>
                    <a:bodyPr/>
                    <a:lstStyle/>
                    <a:p>
                      <a:pPr indent="0" lvl="0" marL="0" marR="0" rtl="0" algn="l">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June 2012  N=12</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6C6C6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100%</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100%</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100%</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128</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4</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r>
              <a:tr h="282150">
                <a:tc>
                  <a:txBody>
                    <a:bodyPr/>
                    <a:lstStyle/>
                    <a:p>
                      <a:pPr indent="0" lvl="0" marL="0" marR="0" rtl="0" algn="l">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July  2012  N=13</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6C6C6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100%</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85%</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92%</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111</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4</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r>
              <a:tr h="374150">
                <a:tc>
                  <a:txBody>
                    <a:bodyPr/>
                    <a:lstStyle/>
                    <a:p>
                      <a:pPr indent="0" lvl="0" marL="0" marR="0" rtl="0" algn="l">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August 2012  N=20</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6C6C6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100%</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95%</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100%</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120</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4</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r>
              <a:tr h="374150">
                <a:tc>
                  <a:txBody>
                    <a:bodyPr/>
                    <a:lstStyle/>
                    <a:p>
                      <a:pPr indent="0" lvl="0" marL="0" marR="0" rtl="0" algn="l">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Sept. 2012  N=16</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6C6C6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100%</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94%</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100%</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115</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4</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r>
              <a:tr h="374150">
                <a:tc>
                  <a:txBody>
                    <a:bodyPr/>
                    <a:lstStyle/>
                    <a:p>
                      <a:pPr indent="0" lvl="0" marL="0" marR="0" rtl="0" algn="l">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October 2012  N=24</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6C6C6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100%</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92%</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100%</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114</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4</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r>
              <a:tr h="389400">
                <a:tc>
                  <a:txBody>
                    <a:bodyPr/>
                    <a:lstStyle/>
                    <a:p>
                      <a:pPr indent="0" lvl="0" marL="0" marR="0" rtl="0" algn="l">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November 2012  N=26</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6C6C6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100%</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100%</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100%</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118</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3</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r>
              <a:tr h="289025">
                <a:tc>
                  <a:txBody>
                    <a:bodyPr/>
                    <a:lstStyle/>
                    <a:p>
                      <a:pPr indent="0" lvl="0" marL="0" marR="0" rtl="0" algn="l">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December</a:t>
                      </a:r>
                      <a:endParaRPr sz="900">
                        <a:latin typeface="Montserrat"/>
                        <a:ea typeface="Montserrat"/>
                        <a:cs typeface="Montserrat"/>
                        <a:sym typeface="Montserrat"/>
                      </a:endParaRPr>
                    </a:p>
                    <a:p>
                      <a:pPr indent="0" lvl="0" marL="0" marR="0" rtl="0" algn="l">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2012 N=33</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6C6C6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100%</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91%</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100%</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117</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3</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r>
              <a:tr h="168700">
                <a:tc>
                  <a:txBody>
                    <a:bodyPr/>
                    <a:lstStyle/>
                    <a:p>
                      <a:pPr indent="0" lvl="0" marL="0" marR="0" rtl="0" algn="l">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Average</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83C925"/>
                    </a:solidFill>
                  </a:tcPr>
                </a:tc>
                <a:tc>
                  <a:txBody>
                    <a:bodyPr/>
                    <a:lstStyle/>
                    <a:p>
                      <a:pPr indent="0" lvl="0" marL="0" marR="0" rtl="0" algn="ctr">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97</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83C925"/>
                    </a:solidFill>
                  </a:tcPr>
                </a:tc>
                <a:tc>
                  <a:txBody>
                    <a:bodyPr/>
                    <a:lstStyle/>
                    <a:p>
                      <a:pPr indent="0" lvl="0" marL="0" marR="0" rtl="0" algn="ctr">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88</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83C925"/>
                    </a:solidFill>
                  </a:tcPr>
                </a:tc>
                <a:tc>
                  <a:txBody>
                    <a:bodyPr/>
                    <a:lstStyle/>
                    <a:p>
                      <a:pPr indent="0" lvl="0" marL="0" marR="0" rtl="0" algn="ctr">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99</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83C925"/>
                    </a:solidFill>
                  </a:tcPr>
                </a:tc>
                <a:tc>
                  <a:txBody>
                    <a:bodyPr/>
                    <a:lstStyle/>
                    <a:p>
                      <a:pPr indent="0" lvl="0" marL="0" marR="0" rtl="0" algn="ctr">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116</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83C925"/>
                    </a:solidFill>
                  </a:tcPr>
                </a:tc>
                <a:tc>
                  <a:txBody>
                    <a:bodyPr/>
                    <a:lstStyle/>
                    <a:p>
                      <a:pPr indent="0" lvl="0" marL="0" marR="0" rtl="0" algn="ctr">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4</a:t>
                      </a:r>
                      <a:endParaRPr i="0" sz="900" u="none" cap="none" strike="noStrike">
                        <a:solidFill>
                          <a:srgbClr val="000000"/>
                        </a:solidFill>
                        <a:latin typeface="Montserrat"/>
                        <a:ea typeface="Montserrat"/>
                        <a:cs typeface="Montserrat"/>
                        <a:sym typeface="Montserrat"/>
                      </a:endParaRPr>
                    </a:p>
                  </a:txBody>
                  <a:tcPr marT="27575" marB="27575" marR="27575" marL="275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83C925"/>
                    </a:solidFill>
                  </a:tcPr>
                </a:tc>
              </a:tr>
            </a:tbl>
          </a:graphicData>
        </a:graphic>
      </p:graphicFrame>
      <p:pic>
        <p:nvPicPr>
          <p:cNvPr id="150" name="Google Shape;150;p25"/>
          <p:cNvPicPr preferRelativeResize="0"/>
          <p:nvPr/>
        </p:nvPicPr>
        <p:blipFill rotWithShape="1">
          <a:blip r:embed="rId3">
            <a:alphaModFix/>
          </a:blip>
          <a:srcRect b="72733" l="0" r="0" t="0"/>
          <a:stretch/>
        </p:blipFill>
        <p:spPr>
          <a:xfrm>
            <a:off x="6472900" y="3802825"/>
            <a:ext cx="2401851" cy="487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6"/>
          <p:cNvSpPr txBox="1"/>
          <p:nvPr>
            <p:ph type="title"/>
          </p:nvPr>
        </p:nvSpPr>
        <p:spPr>
          <a:xfrm>
            <a:off x="193050" y="427375"/>
            <a:ext cx="87579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891"/>
              <a:buFont typeface="Arial"/>
              <a:buNone/>
            </a:pPr>
            <a:r>
              <a:rPr b="1" lang="en" sz="2636"/>
              <a:t>The Positive Trend Has Continued</a:t>
            </a:r>
            <a:endParaRPr b="1" sz="2636"/>
          </a:p>
        </p:txBody>
      </p:sp>
      <p:sp>
        <p:nvSpPr>
          <p:cNvPr id="156" name="Google Shape;156;p26"/>
          <p:cNvSpPr txBox="1"/>
          <p:nvPr/>
        </p:nvSpPr>
        <p:spPr>
          <a:xfrm>
            <a:off x="708600" y="1446525"/>
            <a:ext cx="7726800" cy="284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500">
              <a:solidFill>
                <a:schemeClr val="dk2"/>
              </a:solidFill>
              <a:latin typeface="Montserrat"/>
              <a:ea typeface="Montserrat"/>
              <a:cs typeface="Montserrat"/>
              <a:sym typeface="Montserrat"/>
            </a:endParaRPr>
          </a:p>
          <a:p>
            <a:pPr indent="0" lvl="0" marL="0" rtl="0" algn="ctr">
              <a:spcBef>
                <a:spcPts val="0"/>
              </a:spcBef>
              <a:spcAft>
                <a:spcPts val="0"/>
              </a:spcAft>
              <a:buNone/>
            </a:pPr>
            <a:r>
              <a:t/>
            </a:r>
            <a:endParaRPr sz="1500">
              <a:solidFill>
                <a:schemeClr val="dk2"/>
              </a:solidFill>
              <a:latin typeface="Montserrat"/>
              <a:ea typeface="Montserrat"/>
              <a:cs typeface="Montserrat"/>
              <a:sym typeface="Montserrat"/>
            </a:endParaRPr>
          </a:p>
          <a:p>
            <a:pPr indent="0" lvl="0" marL="0" rtl="0" algn="ctr">
              <a:spcBef>
                <a:spcPts val="0"/>
              </a:spcBef>
              <a:spcAft>
                <a:spcPts val="0"/>
              </a:spcAft>
              <a:buNone/>
            </a:pPr>
            <a:r>
              <a:t/>
            </a:r>
            <a:endParaRPr b="1" sz="1500">
              <a:solidFill>
                <a:schemeClr val="dk2"/>
              </a:solidFill>
              <a:latin typeface="Montserrat"/>
              <a:ea typeface="Montserrat"/>
              <a:cs typeface="Montserrat"/>
              <a:sym typeface="Montserrat"/>
            </a:endParaRPr>
          </a:p>
          <a:p>
            <a:pPr indent="0" lvl="0" marL="0" rtl="0" algn="ctr">
              <a:spcBef>
                <a:spcPts val="0"/>
              </a:spcBef>
              <a:spcAft>
                <a:spcPts val="0"/>
              </a:spcAft>
              <a:buNone/>
            </a:pPr>
            <a:r>
              <a:rPr b="1" lang="en" sz="1500">
                <a:solidFill>
                  <a:schemeClr val="dk2"/>
                </a:solidFill>
                <a:latin typeface="Montserrat"/>
                <a:ea typeface="Montserrat"/>
                <a:cs typeface="Montserrat"/>
                <a:sym typeface="Montserrat"/>
              </a:rPr>
              <a:t>By the end of January 2024, 97% of patients achieve full knee extension at hospital discharge and the average knee flexion is 118 degrees </a:t>
            </a:r>
            <a:endParaRPr b="1" sz="1500">
              <a:solidFill>
                <a:schemeClr val="dk2"/>
              </a:solidFill>
              <a:latin typeface="Montserrat"/>
              <a:ea typeface="Montserrat"/>
              <a:cs typeface="Montserrat"/>
              <a:sym typeface="Montserrat"/>
            </a:endParaRPr>
          </a:p>
          <a:p>
            <a:pPr indent="0" lvl="0" marL="0" rtl="0" algn="ctr">
              <a:spcBef>
                <a:spcPts val="0"/>
              </a:spcBef>
              <a:spcAft>
                <a:spcPts val="0"/>
              </a:spcAft>
              <a:buNone/>
            </a:pPr>
            <a:r>
              <a:rPr lang="en" sz="1500">
                <a:solidFill>
                  <a:schemeClr val="dk2"/>
                </a:solidFill>
                <a:latin typeface="Montserrat"/>
                <a:ea typeface="Montserrat"/>
                <a:cs typeface="Montserrat"/>
                <a:sym typeface="Montserrat"/>
              </a:rPr>
              <a:t>due to the consistent implementation of RIET Protocol using the LRU pillow.</a:t>
            </a:r>
            <a:endParaRPr sz="1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2"/>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7"/>
          <p:cNvSpPr txBox="1"/>
          <p:nvPr>
            <p:ph type="title"/>
          </p:nvPr>
        </p:nvSpPr>
        <p:spPr>
          <a:xfrm>
            <a:off x="193050" y="116975"/>
            <a:ext cx="87579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891"/>
              <a:buNone/>
            </a:pPr>
            <a:r>
              <a:rPr b="1" lang="en" sz="2636"/>
              <a:t>The Unparalleled Results</a:t>
            </a:r>
            <a:endParaRPr b="1" sz="2636"/>
          </a:p>
        </p:txBody>
      </p:sp>
      <p:sp>
        <p:nvSpPr>
          <p:cNvPr id="162" name="Google Shape;162;p27"/>
          <p:cNvSpPr txBox="1"/>
          <p:nvPr/>
        </p:nvSpPr>
        <p:spPr>
          <a:xfrm>
            <a:off x="708600" y="1008725"/>
            <a:ext cx="7726800" cy="284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dk2"/>
                </a:solidFill>
                <a:latin typeface="Montserrat"/>
                <a:ea typeface="Montserrat"/>
                <a:cs typeface="Montserrat"/>
                <a:sym typeface="Montserrat"/>
              </a:rPr>
              <a:t>✓</a:t>
            </a:r>
            <a:r>
              <a:rPr b="1" lang="en">
                <a:solidFill>
                  <a:schemeClr val="dk2"/>
                </a:solidFill>
                <a:latin typeface="Montserrat"/>
                <a:ea typeface="Montserrat"/>
                <a:cs typeface="Montserrat"/>
                <a:sym typeface="Montserrat"/>
              </a:rPr>
              <a:t> </a:t>
            </a:r>
            <a:r>
              <a:rPr lang="en" sz="1300">
                <a:solidFill>
                  <a:schemeClr val="dk2"/>
                </a:solidFill>
                <a:latin typeface="Montserrat"/>
                <a:ea typeface="Montserrat"/>
                <a:cs typeface="Montserrat"/>
                <a:sym typeface="Montserrat"/>
              </a:rPr>
              <a:t>Better pain control</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3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 sz="1600">
                <a:solidFill>
                  <a:schemeClr val="dk2"/>
                </a:solidFill>
                <a:latin typeface="Montserrat"/>
                <a:ea typeface="Montserrat"/>
                <a:cs typeface="Montserrat"/>
                <a:sym typeface="Montserrat"/>
              </a:rPr>
              <a:t>✓</a:t>
            </a:r>
            <a:r>
              <a:rPr b="1" lang="en">
                <a:solidFill>
                  <a:schemeClr val="dk2"/>
                </a:solidFill>
                <a:latin typeface="Montserrat"/>
                <a:ea typeface="Montserrat"/>
                <a:cs typeface="Montserrat"/>
                <a:sym typeface="Montserrat"/>
              </a:rPr>
              <a:t> </a:t>
            </a:r>
            <a:r>
              <a:rPr lang="en" sz="1300">
                <a:solidFill>
                  <a:schemeClr val="dk2"/>
                </a:solidFill>
                <a:latin typeface="Montserrat"/>
                <a:ea typeface="Montserrat"/>
                <a:cs typeface="Montserrat"/>
                <a:sym typeface="Montserrat"/>
              </a:rPr>
              <a:t>Minimal swelling</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300">
              <a:solidFill>
                <a:schemeClr val="dk2"/>
              </a:solidFill>
              <a:latin typeface="Montserrat"/>
              <a:ea typeface="Montserrat"/>
              <a:cs typeface="Montserrat"/>
              <a:sym typeface="Montserrat"/>
            </a:endParaRPr>
          </a:p>
          <a:p>
            <a:pPr indent="-228600" lvl="0" marL="228600" rtl="0" algn="l">
              <a:spcBef>
                <a:spcPts val="0"/>
              </a:spcBef>
              <a:spcAft>
                <a:spcPts val="0"/>
              </a:spcAft>
              <a:buNone/>
            </a:pPr>
            <a:r>
              <a:rPr b="1" lang="en" sz="1600">
                <a:solidFill>
                  <a:schemeClr val="dk2"/>
                </a:solidFill>
                <a:latin typeface="Montserrat"/>
                <a:ea typeface="Montserrat"/>
                <a:cs typeface="Montserrat"/>
                <a:sym typeface="Montserrat"/>
              </a:rPr>
              <a:t>✓</a:t>
            </a:r>
            <a:r>
              <a:rPr b="1" lang="en">
                <a:solidFill>
                  <a:schemeClr val="dk2"/>
                </a:solidFill>
                <a:latin typeface="Montserrat"/>
                <a:ea typeface="Montserrat"/>
                <a:cs typeface="Montserrat"/>
                <a:sym typeface="Montserrat"/>
              </a:rPr>
              <a:t> </a:t>
            </a:r>
            <a:r>
              <a:rPr lang="en" sz="1300">
                <a:solidFill>
                  <a:schemeClr val="dk2"/>
                </a:solidFill>
                <a:latin typeface="Montserrat"/>
                <a:ea typeface="Montserrat"/>
                <a:cs typeface="Montserrat"/>
                <a:sym typeface="Montserrat"/>
              </a:rPr>
              <a:t>Ability to more aggressively rehabilitate range of motion to a degree that allows them to do everything they enjoy (120 degrees)</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3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 sz="1600">
                <a:solidFill>
                  <a:schemeClr val="dk2"/>
                </a:solidFill>
                <a:latin typeface="Montserrat"/>
                <a:ea typeface="Montserrat"/>
                <a:cs typeface="Montserrat"/>
                <a:sym typeface="Montserrat"/>
              </a:rPr>
              <a:t>✓</a:t>
            </a:r>
            <a:r>
              <a:rPr b="1" lang="en">
                <a:solidFill>
                  <a:schemeClr val="dk2"/>
                </a:solidFill>
                <a:latin typeface="Montserrat"/>
                <a:ea typeface="Montserrat"/>
                <a:cs typeface="Montserrat"/>
                <a:sym typeface="Montserrat"/>
              </a:rPr>
              <a:t> </a:t>
            </a:r>
            <a:r>
              <a:rPr lang="en" sz="1300">
                <a:solidFill>
                  <a:schemeClr val="dk2"/>
                </a:solidFill>
                <a:latin typeface="Montserrat"/>
                <a:ea typeface="Montserrat"/>
                <a:cs typeface="Montserrat"/>
                <a:sym typeface="Montserrat"/>
              </a:rPr>
              <a:t>Time to regain strength and balance later (this window is not as small)</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3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 sz="1600">
                <a:solidFill>
                  <a:schemeClr val="dk2"/>
                </a:solidFill>
                <a:latin typeface="Montserrat"/>
                <a:ea typeface="Montserrat"/>
                <a:cs typeface="Montserrat"/>
                <a:sym typeface="Montserrat"/>
              </a:rPr>
              <a:t>✓</a:t>
            </a:r>
            <a:r>
              <a:rPr lang="en">
                <a:solidFill>
                  <a:schemeClr val="dk2"/>
                </a:solidFill>
                <a:latin typeface="Montserrat"/>
                <a:ea typeface="Montserrat"/>
                <a:cs typeface="Montserrat"/>
                <a:sym typeface="Montserrat"/>
              </a:rPr>
              <a:t> </a:t>
            </a:r>
            <a:r>
              <a:rPr lang="en" sz="1300">
                <a:solidFill>
                  <a:schemeClr val="dk2"/>
                </a:solidFill>
                <a:latin typeface="Montserrat"/>
                <a:ea typeface="Montserrat"/>
                <a:cs typeface="Montserrat"/>
                <a:sym typeface="Montserrat"/>
              </a:rPr>
              <a:t>Increase in practical function</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3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 sz="1600">
                <a:solidFill>
                  <a:schemeClr val="dk2"/>
                </a:solidFill>
                <a:latin typeface="Montserrat"/>
                <a:ea typeface="Montserrat"/>
                <a:cs typeface="Montserrat"/>
                <a:sym typeface="Montserrat"/>
              </a:rPr>
              <a:t>✓</a:t>
            </a:r>
            <a:r>
              <a:rPr b="1" lang="en">
                <a:solidFill>
                  <a:schemeClr val="dk2"/>
                </a:solidFill>
                <a:latin typeface="Montserrat"/>
                <a:ea typeface="Montserrat"/>
                <a:cs typeface="Montserrat"/>
                <a:sym typeface="Montserrat"/>
              </a:rPr>
              <a:t> </a:t>
            </a:r>
            <a:r>
              <a:rPr lang="en" sz="1300">
                <a:solidFill>
                  <a:schemeClr val="dk2"/>
                </a:solidFill>
                <a:latin typeface="Montserrat"/>
                <a:ea typeface="Montserrat"/>
                <a:cs typeface="Montserrat"/>
                <a:sym typeface="Montserrat"/>
              </a:rPr>
              <a:t>Faster and fuller recovery</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3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 sz="1600">
                <a:solidFill>
                  <a:schemeClr val="dk2"/>
                </a:solidFill>
                <a:latin typeface="Montserrat"/>
                <a:ea typeface="Montserrat"/>
                <a:cs typeface="Montserrat"/>
                <a:sym typeface="Montserrat"/>
              </a:rPr>
              <a:t>✓</a:t>
            </a:r>
            <a:r>
              <a:rPr b="1" lang="en">
                <a:solidFill>
                  <a:schemeClr val="dk2"/>
                </a:solidFill>
                <a:latin typeface="Montserrat"/>
                <a:ea typeface="Montserrat"/>
                <a:cs typeface="Montserrat"/>
                <a:sym typeface="Montserrat"/>
              </a:rPr>
              <a:t> </a:t>
            </a:r>
            <a:r>
              <a:rPr lang="en" sz="1300">
                <a:solidFill>
                  <a:schemeClr val="dk2"/>
                </a:solidFill>
                <a:latin typeface="Montserrat"/>
                <a:ea typeface="Montserrat"/>
                <a:cs typeface="Montserrat"/>
                <a:sym typeface="Montserrat"/>
              </a:rPr>
              <a:t>High praise for their surgeon and therapist</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300">
              <a:solidFill>
                <a:schemeClr val="dk2"/>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b="1"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2"/>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8"/>
          <p:cNvSpPr txBox="1"/>
          <p:nvPr>
            <p:ph type="title"/>
          </p:nvPr>
        </p:nvSpPr>
        <p:spPr>
          <a:xfrm>
            <a:off x="193050" y="242950"/>
            <a:ext cx="87579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891"/>
              <a:buNone/>
            </a:pPr>
            <a:r>
              <a:rPr b="1" lang="en" sz="2636"/>
              <a:t>Achieving Early</a:t>
            </a:r>
            <a:r>
              <a:rPr b="1" lang="en" sz="2636"/>
              <a:t> Knee ROM is </a:t>
            </a:r>
            <a:endParaRPr b="1" sz="2636"/>
          </a:p>
          <a:p>
            <a:pPr indent="0" lvl="0" marL="0" rtl="0" algn="ctr">
              <a:spcBef>
                <a:spcPts val="0"/>
              </a:spcBef>
              <a:spcAft>
                <a:spcPts val="0"/>
              </a:spcAft>
              <a:buSzPts val="891"/>
              <a:buNone/>
            </a:pPr>
            <a:r>
              <a:rPr b="1" lang="en" sz="2636"/>
              <a:t>the Tip of the </a:t>
            </a:r>
            <a:r>
              <a:rPr b="1" lang="en" sz="2636"/>
              <a:t>Iceberg</a:t>
            </a:r>
            <a:endParaRPr b="1" sz="2636"/>
          </a:p>
        </p:txBody>
      </p:sp>
      <p:sp>
        <p:nvSpPr>
          <p:cNvPr id="168" name="Google Shape;168;p28"/>
          <p:cNvSpPr txBox="1"/>
          <p:nvPr/>
        </p:nvSpPr>
        <p:spPr>
          <a:xfrm>
            <a:off x="476550" y="1308500"/>
            <a:ext cx="8190900" cy="2849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solidFill>
                  <a:schemeClr val="dk2"/>
                </a:solidFill>
                <a:latin typeface="Montserrat"/>
                <a:ea typeface="Montserrat"/>
                <a:cs typeface="Montserrat"/>
                <a:sym typeface="Montserrat"/>
              </a:rPr>
              <a:t>Early Range of Motion (ROM) is defined as ROM achieved in 1 to 2 weeks. This </a:t>
            </a:r>
            <a:r>
              <a:rPr lang="en" sz="1300">
                <a:solidFill>
                  <a:schemeClr val="dk2"/>
                </a:solidFill>
                <a:latin typeface="Montserrat"/>
                <a:ea typeface="Montserrat"/>
                <a:cs typeface="Montserrat"/>
                <a:sym typeface="Montserrat"/>
              </a:rPr>
              <a:t>should</a:t>
            </a:r>
            <a:r>
              <a:rPr lang="en" sz="1300">
                <a:solidFill>
                  <a:schemeClr val="dk2"/>
                </a:solidFill>
                <a:latin typeface="Montserrat"/>
                <a:ea typeface="Montserrat"/>
                <a:cs typeface="Montserrat"/>
                <a:sym typeface="Montserrat"/>
              </a:rPr>
              <a:t> be the focus of early post-operative care and rehabilitation.</a:t>
            </a:r>
            <a:endParaRPr sz="1300">
              <a:solidFill>
                <a:schemeClr val="dk2"/>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1300">
              <a:solidFill>
                <a:schemeClr val="dk2"/>
              </a:solidFill>
              <a:latin typeface="Montserrat"/>
              <a:ea typeface="Montserrat"/>
              <a:cs typeface="Montserrat"/>
              <a:sym typeface="Montserrat"/>
            </a:endParaRPr>
          </a:p>
          <a:p>
            <a:pPr indent="0" lvl="0" marL="0" rtl="0" algn="l">
              <a:lnSpc>
                <a:spcPct val="100000"/>
              </a:lnSpc>
              <a:spcBef>
                <a:spcPts val="0"/>
              </a:spcBef>
              <a:spcAft>
                <a:spcPts val="0"/>
              </a:spcAft>
              <a:buNone/>
            </a:pPr>
            <a:r>
              <a:rPr lang="en" sz="1300">
                <a:solidFill>
                  <a:schemeClr val="dk2"/>
                </a:solidFill>
                <a:latin typeface="Montserrat"/>
                <a:ea typeface="Montserrat"/>
                <a:cs typeface="Montserrat"/>
                <a:sym typeface="Montserrat"/>
              </a:rPr>
              <a:t>Controlling edema is critical. Once </a:t>
            </a:r>
            <a:r>
              <a:rPr lang="en" sz="1300">
                <a:solidFill>
                  <a:schemeClr val="dk2"/>
                </a:solidFill>
                <a:latin typeface="Montserrat"/>
                <a:ea typeface="Montserrat"/>
                <a:cs typeface="Montserrat"/>
                <a:sym typeface="Montserrat"/>
              </a:rPr>
              <a:t>swelling</a:t>
            </a:r>
            <a:r>
              <a:rPr lang="en" sz="1300">
                <a:solidFill>
                  <a:schemeClr val="dk2"/>
                </a:solidFill>
                <a:latin typeface="Montserrat"/>
                <a:ea typeface="Montserrat"/>
                <a:cs typeface="Montserrat"/>
                <a:sym typeface="Montserrat"/>
              </a:rPr>
              <a:t> begins it is challenging to reverse jeopardizing ROM. </a:t>
            </a:r>
            <a:endParaRPr sz="1300">
              <a:solidFill>
                <a:schemeClr val="dk2"/>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1300">
              <a:solidFill>
                <a:schemeClr val="dk2"/>
              </a:solidFill>
              <a:latin typeface="Montserrat"/>
              <a:ea typeface="Montserrat"/>
              <a:cs typeface="Montserrat"/>
              <a:sym typeface="Montserrat"/>
            </a:endParaRPr>
          </a:p>
          <a:p>
            <a:pPr indent="0" lvl="0" marL="0" rtl="0" algn="l">
              <a:lnSpc>
                <a:spcPct val="100000"/>
              </a:lnSpc>
              <a:spcBef>
                <a:spcPts val="0"/>
              </a:spcBef>
              <a:spcAft>
                <a:spcPts val="0"/>
              </a:spcAft>
              <a:buNone/>
            </a:pPr>
            <a:r>
              <a:rPr lang="en" sz="1300">
                <a:solidFill>
                  <a:schemeClr val="dk2"/>
                </a:solidFill>
                <a:latin typeface="Montserrat"/>
                <a:ea typeface="Montserrat"/>
                <a:cs typeface="Montserrat"/>
                <a:sym typeface="Montserrat"/>
              </a:rPr>
              <a:t>The RIET Protocol is an accelerated ROM program empowering patients to regain full range of motion during the  short 1-2 week opportunity window following surgery.</a:t>
            </a:r>
            <a:endParaRPr sz="1300">
              <a:solidFill>
                <a:schemeClr val="dk2"/>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1300">
              <a:solidFill>
                <a:schemeClr val="dk2"/>
              </a:solidFill>
              <a:latin typeface="Montserrat"/>
              <a:ea typeface="Montserrat"/>
              <a:cs typeface="Montserrat"/>
              <a:sym typeface="Montserrat"/>
            </a:endParaRPr>
          </a:p>
          <a:p>
            <a:pPr indent="0" lvl="0" marL="0" rtl="0" algn="l">
              <a:lnSpc>
                <a:spcPct val="100000"/>
              </a:lnSpc>
              <a:spcBef>
                <a:spcPts val="0"/>
              </a:spcBef>
              <a:spcAft>
                <a:spcPts val="0"/>
              </a:spcAft>
              <a:buNone/>
            </a:pPr>
            <a:r>
              <a:rPr lang="en" sz="1300">
                <a:solidFill>
                  <a:schemeClr val="dk2"/>
                </a:solidFill>
                <a:latin typeface="Montserrat"/>
                <a:ea typeface="Montserrat"/>
                <a:cs typeface="Montserrat"/>
                <a:sym typeface="Montserrat"/>
              </a:rPr>
              <a:t>If we do not achieve early ROM that allows function, therapy cannot and should not move into the higher level rehabilitation. </a:t>
            </a:r>
            <a:endParaRPr sz="1300">
              <a:solidFill>
                <a:schemeClr val="dk2"/>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1300">
              <a:solidFill>
                <a:schemeClr val="dk2"/>
              </a:solidFill>
              <a:latin typeface="Montserrat"/>
              <a:ea typeface="Montserrat"/>
              <a:cs typeface="Montserrat"/>
              <a:sym typeface="Montserrat"/>
            </a:endParaRPr>
          </a:p>
          <a:p>
            <a:pPr indent="0" lvl="0" marL="0" rtl="0" algn="l">
              <a:lnSpc>
                <a:spcPct val="100000"/>
              </a:lnSpc>
              <a:spcBef>
                <a:spcPts val="0"/>
              </a:spcBef>
              <a:spcAft>
                <a:spcPts val="0"/>
              </a:spcAft>
              <a:buNone/>
            </a:pPr>
            <a:r>
              <a:rPr lang="en" sz="1300">
                <a:solidFill>
                  <a:schemeClr val="dk2"/>
                </a:solidFill>
                <a:latin typeface="Montserrat"/>
                <a:ea typeface="Montserrat"/>
                <a:cs typeface="Montserrat"/>
                <a:sym typeface="Montserrat"/>
              </a:rPr>
              <a:t>Once early ROM is achieved, then outpatient therapy can focus on Strength, Proprioception, Neuromuscular Re-education, Balance and Gait Quality, which do not have as small of a window. </a:t>
            </a:r>
            <a:endParaRPr sz="13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1300">
              <a:solidFill>
                <a:schemeClr val="dk2"/>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9"/>
          <p:cNvSpPr txBox="1"/>
          <p:nvPr>
            <p:ph type="title"/>
          </p:nvPr>
        </p:nvSpPr>
        <p:spPr>
          <a:xfrm>
            <a:off x="193050" y="242950"/>
            <a:ext cx="87579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891"/>
              <a:buNone/>
            </a:pPr>
            <a:r>
              <a:rPr b="1" lang="en" sz="2636"/>
              <a:t>Help Your Facility Set The Benchmark for Knee Surgery Outcomes</a:t>
            </a:r>
            <a:endParaRPr b="1" sz="2636"/>
          </a:p>
        </p:txBody>
      </p:sp>
      <p:sp>
        <p:nvSpPr>
          <p:cNvPr id="174" name="Google Shape;174;p29"/>
          <p:cNvSpPr txBox="1"/>
          <p:nvPr/>
        </p:nvSpPr>
        <p:spPr>
          <a:xfrm>
            <a:off x="193050" y="1194625"/>
            <a:ext cx="2725200" cy="284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300">
                <a:solidFill>
                  <a:schemeClr val="dk2"/>
                </a:solidFill>
                <a:latin typeface="Montserrat"/>
                <a:ea typeface="Montserrat"/>
                <a:cs typeface="Montserrat"/>
                <a:sym typeface="Montserrat"/>
              </a:rPr>
              <a:t>Step 1</a:t>
            </a:r>
            <a:endParaRPr i="1" sz="13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en" sz="1300">
                <a:solidFill>
                  <a:schemeClr val="dk2"/>
                </a:solidFill>
                <a:latin typeface="Montserrat"/>
                <a:ea typeface="Montserrat"/>
                <a:cs typeface="Montserrat"/>
                <a:sym typeface="Montserrat"/>
              </a:rPr>
              <a:t>RECEIVE A FREE KNEE REHAB KIT</a:t>
            </a:r>
            <a:endParaRPr b="1" sz="13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4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1100">
                <a:solidFill>
                  <a:schemeClr val="dk2"/>
                </a:solidFill>
                <a:latin typeface="Montserrat"/>
                <a:ea typeface="Montserrat"/>
                <a:cs typeface="Montserrat"/>
                <a:sym typeface="Montserrat"/>
              </a:rPr>
              <a:t>The educational materials, case studies, success metrics, and a complimentary LRU pillow provided in the Free Discovery Kit will empower you to effectively demonstrate its advantages to your orthopedic surgeon and purchaser.</a:t>
            </a:r>
            <a:endParaRPr sz="1300">
              <a:solidFill>
                <a:schemeClr val="dk2"/>
              </a:solidFill>
              <a:latin typeface="Montserrat"/>
              <a:ea typeface="Montserrat"/>
              <a:cs typeface="Montserrat"/>
              <a:sym typeface="Montserrat"/>
            </a:endParaRPr>
          </a:p>
        </p:txBody>
      </p:sp>
      <p:sp>
        <p:nvSpPr>
          <p:cNvPr id="175" name="Google Shape;175;p29"/>
          <p:cNvSpPr txBox="1"/>
          <p:nvPr/>
        </p:nvSpPr>
        <p:spPr>
          <a:xfrm>
            <a:off x="3209400" y="1194625"/>
            <a:ext cx="2725200" cy="284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300">
                <a:solidFill>
                  <a:schemeClr val="dk2"/>
                </a:solidFill>
                <a:latin typeface="Montserrat"/>
                <a:ea typeface="Montserrat"/>
                <a:cs typeface="Montserrat"/>
                <a:sym typeface="Montserrat"/>
              </a:rPr>
              <a:t>Step 2</a:t>
            </a:r>
            <a:endParaRPr i="1" sz="13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 sz="1300">
                <a:solidFill>
                  <a:schemeClr val="dk2"/>
                </a:solidFill>
                <a:latin typeface="Montserrat"/>
                <a:ea typeface="Montserrat"/>
                <a:cs typeface="Montserrat"/>
                <a:sym typeface="Montserrat"/>
              </a:rPr>
              <a:t>PURCHASE LRU PILLOWS FOR YOUR FACILITY &amp; IMPLEMENT RIET PROTOCOL</a:t>
            </a:r>
            <a:endParaRPr b="1" sz="13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4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100">
                <a:solidFill>
                  <a:schemeClr val="dk2"/>
                </a:solidFill>
                <a:latin typeface="Montserrat"/>
                <a:ea typeface="Montserrat"/>
                <a:cs typeface="Montserrat"/>
                <a:sym typeface="Montserrat"/>
              </a:rPr>
              <a:t>Purchase LRU Pillows for your facility to effectively implement the post-operative RIET Protocol.  </a:t>
            </a:r>
            <a:endParaRPr sz="11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100">
                <a:solidFill>
                  <a:schemeClr val="dk2"/>
                </a:solidFill>
                <a:latin typeface="Montserrat"/>
                <a:ea typeface="Montserrat"/>
                <a:cs typeface="Montserrat"/>
                <a:sym typeface="Montserrat"/>
              </a:rPr>
              <a:t>Send each patient home with this essential tool and a RIET Protocol Packet upon discharge to facilitate a seamless continuation of optimal rehabilitation at home.</a:t>
            </a:r>
            <a:endParaRPr sz="11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13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300">
              <a:solidFill>
                <a:schemeClr val="dk2"/>
              </a:solidFill>
              <a:latin typeface="Montserrat"/>
              <a:ea typeface="Montserrat"/>
              <a:cs typeface="Montserrat"/>
              <a:sym typeface="Montserrat"/>
            </a:endParaRPr>
          </a:p>
        </p:txBody>
      </p:sp>
      <p:sp>
        <p:nvSpPr>
          <p:cNvPr id="176" name="Google Shape;176;p29"/>
          <p:cNvSpPr txBox="1"/>
          <p:nvPr/>
        </p:nvSpPr>
        <p:spPr>
          <a:xfrm>
            <a:off x="6225750" y="1194625"/>
            <a:ext cx="2725200" cy="284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300">
                <a:solidFill>
                  <a:schemeClr val="dk2"/>
                </a:solidFill>
                <a:latin typeface="Montserrat"/>
                <a:ea typeface="Montserrat"/>
                <a:cs typeface="Montserrat"/>
                <a:sym typeface="Montserrat"/>
              </a:rPr>
              <a:t>Step 3</a:t>
            </a:r>
            <a:endParaRPr i="1" sz="13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 sz="1300">
                <a:solidFill>
                  <a:schemeClr val="dk2"/>
                </a:solidFill>
                <a:latin typeface="Montserrat"/>
                <a:ea typeface="Montserrat"/>
                <a:cs typeface="Montserrat"/>
                <a:sym typeface="Montserrat"/>
              </a:rPr>
              <a:t>LEAD THE INDUSTRY FOR KNEE SURGERY SUCCESS</a:t>
            </a:r>
            <a:endParaRPr b="1" sz="13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4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100">
                <a:solidFill>
                  <a:schemeClr val="dk2"/>
                </a:solidFill>
                <a:latin typeface="Montserrat"/>
                <a:ea typeface="Montserrat"/>
                <a:cs typeface="Montserrat"/>
                <a:sym typeface="Montserrat"/>
              </a:rPr>
              <a:t>Like you, we are committed to the evolution of healthcare. Incorporating the LRU pillow into your patients' post-operative care will enhance their recovery experience and elevate your standard of care. This not only drastically improves the outcomes of your procedure,  but also aligns your hospital or center with the highest industry standards.</a:t>
            </a:r>
            <a:endParaRPr sz="11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13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300">
              <a:solidFill>
                <a:schemeClr val="dk2"/>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nvSpPr>
        <p:spPr>
          <a:xfrm>
            <a:off x="1076400" y="1270200"/>
            <a:ext cx="6991200" cy="284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Montserrat"/>
                <a:ea typeface="Montserrat"/>
                <a:cs typeface="Montserrat"/>
                <a:sym typeface="Montserrat"/>
              </a:rPr>
              <a:t>You got into </a:t>
            </a:r>
            <a:r>
              <a:rPr b="1" lang="en" sz="1300">
                <a:solidFill>
                  <a:schemeClr val="dk2"/>
                </a:solidFill>
                <a:latin typeface="Montserrat"/>
                <a:ea typeface="Montserrat"/>
                <a:cs typeface="Montserrat"/>
                <a:sym typeface="Montserrat"/>
              </a:rPr>
              <a:t>orthopedic</a:t>
            </a:r>
            <a:r>
              <a:rPr b="1" lang="en" sz="1300">
                <a:solidFill>
                  <a:schemeClr val="dk2"/>
                </a:solidFill>
                <a:latin typeface="Montserrat"/>
                <a:ea typeface="Montserrat"/>
                <a:cs typeface="Montserrat"/>
                <a:sym typeface="Montserrat"/>
              </a:rPr>
              <a:t> healthcare to raise the standard of care and help people reclaim the life they love. </a:t>
            </a:r>
            <a:endParaRPr b="1"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3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 sz="1300">
                <a:solidFill>
                  <a:schemeClr val="dk2"/>
                </a:solidFill>
                <a:latin typeface="Montserrat"/>
                <a:ea typeface="Montserrat"/>
                <a:cs typeface="Montserrat"/>
                <a:sym typeface="Montserrat"/>
              </a:rPr>
              <a:t>However, your attention spans a wide range of procedures, with your primary focus </a:t>
            </a:r>
            <a:r>
              <a:rPr b="1" lang="en" sz="1300">
                <a:solidFill>
                  <a:schemeClr val="dk2"/>
                </a:solidFill>
                <a:latin typeface="Montserrat"/>
                <a:ea typeface="Montserrat"/>
                <a:cs typeface="Montserrat"/>
                <a:sym typeface="Montserrat"/>
              </a:rPr>
              <a:t>rightly</a:t>
            </a:r>
            <a:r>
              <a:rPr b="1" lang="en" sz="1300">
                <a:solidFill>
                  <a:schemeClr val="dk2"/>
                </a:solidFill>
                <a:latin typeface="Montserrat"/>
                <a:ea typeface="Montserrat"/>
                <a:cs typeface="Montserrat"/>
                <a:sym typeface="Montserrat"/>
              </a:rPr>
              <a:t> on conducting successful surgeries. </a:t>
            </a:r>
            <a:endParaRPr b="1"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rPr lang="en" sz="1300">
                <a:solidFill>
                  <a:schemeClr val="dk2"/>
                </a:solidFill>
                <a:latin typeface="Montserrat"/>
                <a:ea typeface="Montserrat"/>
                <a:cs typeface="Montserrat"/>
                <a:sym typeface="Montserrat"/>
              </a:rPr>
              <a:t>As your partner in patient care excellence, Knee Rehab Pros is focused on advancing your facility’s standard of care specifically for Knee Surgeries. </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dk2"/>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ph type="title"/>
          </p:nvPr>
        </p:nvSpPr>
        <p:spPr>
          <a:xfrm>
            <a:off x="311700" y="938075"/>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SzPct val="25931"/>
              <a:buNone/>
            </a:pPr>
            <a:r>
              <a:rPr b="1" lang="en" sz="3817"/>
              <a:t>↑</a:t>
            </a:r>
            <a:r>
              <a:rPr b="1" lang="en" sz="3040"/>
              <a:t> </a:t>
            </a:r>
            <a:r>
              <a:rPr b="1" lang="en" sz="2928"/>
              <a:t>Patient Outcomes </a:t>
            </a:r>
            <a:r>
              <a:rPr b="1" lang="en" sz="2928">
                <a:solidFill>
                  <a:srgbClr val="666666"/>
                </a:solidFill>
              </a:rPr>
              <a:t>=</a:t>
            </a:r>
            <a:r>
              <a:rPr b="1" lang="en" sz="3040"/>
              <a:t> </a:t>
            </a:r>
            <a:r>
              <a:rPr b="1" lang="en" sz="3817"/>
              <a:t>↑</a:t>
            </a:r>
            <a:r>
              <a:rPr b="1" lang="en" sz="3040"/>
              <a:t> </a:t>
            </a:r>
            <a:r>
              <a:rPr b="1" lang="en" sz="2928"/>
              <a:t>Facility Reputation</a:t>
            </a:r>
            <a:endParaRPr b="1" sz="2928"/>
          </a:p>
        </p:txBody>
      </p:sp>
      <p:sp>
        <p:nvSpPr>
          <p:cNvPr id="66" name="Google Shape;66;p15"/>
          <p:cNvSpPr txBox="1"/>
          <p:nvPr/>
        </p:nvSpPr>
        <p:spPr>
          <a:xfrm>
            <a:off x="796500" y="2123625"/>
            <a:ext cx="7551000" cy="2849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300">
                <a:solidFill>
                  <a:schemeClr val="dk2"/>
                </a:solidFill>
                <a:latin typeface="Montserrat"/>
                <a:ea typeface="Montserrat"/>
                <a:cs typeface="Montserrat"/>
                <a:sym typeface="Montserrat"/>
              </a:rPr>
              <a:t>It's not only about better patient outcomes; it's about elevating your hospital or surgery center’s standard of care, and setting a new industry market.  </a:t>
            </a:r>
            <a:endParaRPr sz="1300">
              <a:solidFill>
                <a:schemeClr val="dk2"/>
              </a:solidFill>
              <a:latin typeface="Montserrat"/>
              <a:ea typeface="Montserrat"/>
              <a:cs typeface="Montserrat"/>
              <a:sym typeface="Montserrat"/>
            </a:endParaRPr>
          </a:p>
          <a:p>
            <a:pPr indent="0" lvl="0" marL="0" rtl="0" algn="ctr">
              <a:spcBef>
                <a:spcPts val="0"/>
              </a:spcBef>
              <a:spcAft>
                <a:spcPts val="0"/>
              </a:spcAft>
              <a:buNone/>
            </a:pPr>
            <a:r>
              <a:t/>
            </a:r>
            <a:endParaRPr sz="1300">
              <a:solidFill>
                <a:schemeClr val="dk2"/>
              </a:solidFill>
              <a:latin typeface="Montserrat"/>
              <a:ea typeface="Montserrat"/>
              <a:cs typeface="Montserrat"/>
              <a:sym typeface="Montserrat"/>
            </a:endParaRPr>
          </a:p>
          <a:p>
            <a:pPr indent="0" lvl="0" marL="0" rtl="0" algn="ctr">
              <a:spcBef>
                <a:spcPts val="0"/>
              </a:spcBef>
              <a:spcAft>
                <a:spcPts val="0"/>
              </a:spcAft>
              <a:buNone/>
            </a:pPr>
            <a:r>
              <a:rPr lang="en" sz="1300">
                <a:solidFill>
                  <a:schemeClr val="dk2"/>
                </a:solidFill>
                <a:latin typeface="Montserrat"/>
                <a:ea typeface="Montserrat"/>
                <a:cs typeface="Montserrat"/>
                <a:sym typeface="Montserrat"/>
              </a:rPr>
              <a:t>Afterall, every patient’s success story is a testament to your hospital or surgery </a:t>
            </a:r>
            <a:r>
              <a:rPr lang="en" sz="1300">
                <a:solidFill>
                  <a:schemeClr val="dk2"/>
                </a:solidFill>
                <a:latin typeface="Montserrat"/>
                <a:ea typeface="Montserrat"/>
                <a:cs typeface="Montserrat"/>
                <a:sym typeface="Montserrat"/>
              </a:rPr>
              <a:t>center</a:t>
            </a:r>
            <a:r>
              <a:rPr lang="en" sz="1300">
                <a:solidFill>
                  <a:schemeClr val="dk2"/>
                </a:solidFill>
                <a:latin typeface="Montserrat"/>
                <a:ea typeface="Montserrat"/>
                <a:cs typeface="Montserrat"/>
                <a:sym typeface="Montserrat"/>
              </a:rPr>
              <a:t> excellence. (One of the best forms of advertisement!) </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dk2"/>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6"/>
          <p:cNvSpPr txBox="1"/>
          <p:nvPr>
            <p:ph type="title"/>
          </p:nvPr>
        </p:nvSpPr>
        <p:spPr>
          <a:xfrm>
            <a:off x="193050" y="308925"/>
            <a:ext cx="87579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891"/>
              <a:buNone/>
            </a:pPr>
            <a:r>
              <a:rPr b="1" lang="en" sz="2536"/>
              <a:t>Most facilities are </a:t>
            </a:r>
            <a:r>
              <a:rPr b="1" i="1" lang="en" sz="2536"/>
              <a:t>unknowingly</a:t>
            </a:r>
            <a:r>
              <a:rPr b="1" lang="en" sz="2536"/>
              <a:t> missing the mark when it comes to early post-operative knee care</a:t>
            </a:r>
            <a:endParaRPr b="1" sz="2536"/>
          </a:p>
        </p:txBody>
      </p:sp>
      <p:sp>
        <p:nvSpPr>
          <p:cNvPr id="72" name="Google Shape;72;p16"/>
          <p:cNvSpPr txBox="1"/>
          <p:nvPr/>
        </p:nvSpPr>
        <p:spPr>
          <a:xfrm>
            <a:off x="708600" y="1295700"/>
            <a:ext cx="7726800" cy="2849700"/>
          </a:xfrm>
          <a:prstGeom prst="rect">
            <a:avLst/>
          </a:prstGeom>
          <a:noFill/>
          <a:ln>
            <a:noFill/>
          </a:ln>
        </p:spPr>
        <p:txBody>
          <a:bodyPr anchorCtr="0" anchor="t" bIns="91425" lIns="400050" spcFirstLastPara="1" rIns="91425" wrap="square" tIns="91425">
            <a:noAutofit/>
          </a:bodyPr>
          <a:lstStyle/>
          <a:p>
            <a:pPr indent="-342900" lvl="0" marL="0" rtl="0" algn="l">
              <a:spcBef>
                <a:spcPts val="0"/>
              </a:spcBef>
              <a:spcAft>
                <a:spcPts val="0"/>
              </a:spcAft>
              <a:buNone/>
            </a:pPr>
            <a:r>
              <a:rPr b="1" lang="en" sz="1700">
                <a:solidFill>
                  <a:schemeClr val="dk2"/>
                </a:solidFill>
                <a:latin typeface="Montserrat"/>
                <a:ea typeface="Montserrat"/>
                <a:cs typeface="Montserrat"/>
                <a:sym typeface="Montserrat"/>
              </a:rPr>
              <a:t>✗ </a:t>
            </a:r>
            <a:r>
              <a:rPr b="1" lang="en" sz="1300">
                <a:solidFill>
                  <a:schemeClr val="dk2"/>
                </a:solidFill>
                <a:latin typeface="Montserrat"/>
                <a:ea typeface="Montserrat"/>
                <a:cs typeface="Montserrat"/>
                <a:sym typeface="Montserrat"/>
              </a:rPr>
              <a:t> </a:t>
            </a:r>
            <a:r>
              <a:rPr b="1" lang="en" sz="1300">
                <a:solidFill>
                  <a:schemeClr val="dk2"/>
                </a:solidFill>
                <a:latin typeface="Montserrat"/>
                <a:ea typeface="Montserrat"/>
                <a:cs typeface="Montserrat"/>
                <a:sym typeface="Montserrat"/>
              </a:rPr>
              <a:t>Inconsistent post-operative rehabilitation instructions</a:t>
            </a:r>
            <a:endParaRPr b="1" sz="1300">
              <a:solidFill>
                <a:schemeClr val="dk2"/>
              </a:solidFill>
              <a:latin typeface="Montserrat"/>
              <a:ea typeface="Montserrat"/>
              <a:cs typeface="Montserrat"/>
              <a:sym typeface="Montserrat"/>
            </a:endParaRPr>
          </a:p>
          <a:p>
            <a:pPr indent="0" lvl="0" marL="457200" rtl="0" algn="l">
              <a:spcBef>
                <a:spcPts val="0"/>
              </a:spcBef>
              <a:spcAft>
                <a:spcPts val="0"/>
              </a:spcAft>
              <a:buNone/>
            </a:pPr>
            <a:r>
              <a:t/>
            </a:r>
            <a:endParaRPr sz="1300">
              <a:solidFill>
                <a:schemeClr val="dk2"/>
              </a:solidFill>
              <a:latin typeface="Montserrat"/>
              <a:ea typeface="Montserrat"/>
              <a:cs typeface="Montserrat"/>
              <a:sym typeface="Montserrat"/>
            </a:endParaRPr>
          </a:p>
          <a:p>
            <a:pPr indent="-285750" lvl="0" marL="0" rtl="0" algn="l">
              <a:spcBef>
                <a:spcPts val="0"/>
              </a:spcBef>
              <a:spcAft>
                <a:spcPts val="0"/>
              </a:spcAft>
              <a:buNone/>
            </a:pPr>
            <a:r>
              <a:rPr b="1" lang="en" sz="1700">
                <a:solidFill>
                  <a:schemeClr val="dk2"/>
                </a:solidFill>
                <a:latin typeface="Montserrat"/>
                <a:ea typeface="Montserrat"/>
                <a:cs typeface="Montserrat"/>
                <a:sym typeface="Montserrat"/>
              </a:rPr>
              <a:t>✗  </a:t>
            </a:r>
            <a:r>
              <a:rPr b="1" lang="en" sz="1300">
                <a:solidFill>
                  <a:schemeClr val="dk2"/>
                </a:solidFill>
                <a:latin typeface="Montserrat"/>
                <a:ea typeface="Montserrat"/>
                <a:cs typeface="Montserrat"/>
                <a:sym typeface="Montserrat"/>
              </a:rPr>
              <a:t>Your results reliant on the patient closely following the uncomfortable recovery recommendations at home</a:t>
            </a:r>
            <a:endParaRPr b="1" sz="1300">
              <a:solidFill>
                <a:schemeClr val="dk2"/>
              </a:solidFill>
              <a:latin typeface="Montserrat"/>
              <a:ea typeface="Montserrat"/>
              <a:cs typeface="Montserrat"/>
              <a:sym typeface="Montserrat"/>
            </a:endParaRPr>
          </a:p>
          <a:p>
            <a:pPr indent="0" lvl="0" marL="457200" rtl="0" algn="l">
              <a:spcBef>
                <a:spcPts val="0"/>
              </a:spcBef>
              <a:spcAft>
                <a:spcPts val="0"/>
              </a:spcAft>
              <a:buNone/>
            </a:pPr>
            <a:r>
              <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 sz="1700">
                <a:solidFill>
                  <a:schemeClr val="dk2"/>
                </a:solidFill>
                <a:latin typeface="Montserrat"/>
                <a:ea typeface="Montserrat"/>
                <a:cs typeface="Montserrat"/>
                <a:sym typeface="Montserrat"/>
              </a:rPr>
              <a:t>✗  </a:t>
            </a:r>
            <a:r>
              <a:rPr b="1" lang="en" sz="1300">
                <a:solidFill>
                  <a:schemeClr val="dk2"/>
                </a:solidFill>
                <a:latin typeface="Montserrat"/>
                <a:ea typeface="Montserrat"/>
                <a:cs typeface="Montserrat"/>
                <a:sym typeface="Montserrat"/>
              </a:rPr>
              <a:t>Patients regain less than satisfactory function post-surgery:</a:t>
            </a:r>
            <a:endParaRPr b="1" sz="1300">
              <a:solidFill>
                <a:schemeClr val="dk2"/>
              </a:solidFill>
              <a:latin typeface="Montserrat"/>
              <a:ea typeface="Montserrat"/>
              <a:cs typeface="Montserrat"/>
              <a:sym typeface="Montserrat"/>
            </a:endParaRPr>
          </a:p>
          <a:p>
            <a:pPr indent="-311150" lvl="1" marL="457200" rtl="0" algn="l">
              <a:spcBef>
                <a:spcPts val="0"/>
              </a:spcBef>
              <a:spcAft>
                <a:spcPts val="0"/>
              </a:spcAft>
              <a:buClr>
                <a:schemeClr val="dk2"/>
              </a:buClr>
              <a:buSzPts val="1300"/>
              <a:buFont typeface="Montserrat"/>
              <a:buChar char="○"/>
            </a:pPr>
            <a:r>
              <a:rPr lang="en" sz="1300">
                <a:solidFill>
                  <a:schemeClr val="dk2"/>
                </a:solidFill>
                <a:latin typeface="Montserrat"/>
                <a:ea typeface="Montserrat"/>
                <a:cs typeface="Montserrat"/>
                <a:sym typeface="Montserrat"/>
              </a:rPr>
              <a:t>24% fall within the first year</a:t>
            </a:r>
            <a:endParaRPr sz="1300">
              <a:solidFill>
                <a:schemeClr val="dk2"/>
              </a:solidFill>
              <a:latin typeface="Montserrat"/>
              <a:ea typeface="Montserrat"/>
              <a:cs typeface="Montserrat"/>
              <a:sym typeface="Montserrat"/>
            </a:endParaRPr>
          </a:p>
          <a:p>
            <a:pPr indent="-311150" lvl="1" marL="457200" rtl="0" algn="l">
              <a:spcBef>
                <a:spcPts val="0"/>
              </a:spcBef>
              <a:spcAft>
                <a:spcPts val="0"/>
              </a:spcAft>
              <a:buClr>
                <a:schemeClr val="dk2"/>
              </a:buClr>
              <a:buSzPts val="1300"/>
              <a:buFont typeface="Montserrat"/>
              <a:buChar char="○"/>
            </a:pPr>
            <a:r>
              <a:rPr lang="en" sz="1300">
                <a:solidFill>
                  <a:schemeClr val="dk2"/>
                </a:solidFill>
                <a:latin typeface="Montserrat"/>
                <a:ea typeface="Montserrat"/>
                <a:cs typeface="Montserrat"/>
                <a:sym typeface="Montserrat"/>
              </a:rPr>
              <a:t>18% walk slower</a:t>
            </a:r>
            <a:endParaRPr sz="1300">
              <a:solidFill>
                <a:schemeClr val="dk2"/>
              </a:solidFill>
              <a:latin typeface="Montserrat"/>
              <a:ea typeface="Montserrat"/>
              <a:cs typeface="Montserrat"/>
              <a:sym typeface="Montserrat"/>
            </a:endParaRPr>
          </a:p>
          <a:p>
            <a:pPr indent="-311150" lvl="1" marL="457200" rtl="0" algn="l">
              <a:spcBef>
                <a:spcPts val="0"/>
              </a:spcBef>
              <a:spcAft>
                <a:spcPts val="0"/>
              </a:spcAft>
              <a:buClr>
                <a:schemeClr val="dk2"/>
              </a:buClr>
              <a:buSzPts val="1300"/>
              <a:buFont typeface="Montserrat"/>
              <a:buChar char="○"/>
            </a:pPr>
            <a:r>
              <a:rPr lang="en" sz="1300">
                <a:solidFill>
                  <a:schemeClr val="dk2"/>
                </a:solidFill>
                <a:latin typeface="Montserrat"/>
                <a:ea typeface="Montserrat"/>
                <a:cs typeface="Montserrat"/>
                <a:sym typeface="Montserrat"/>
              </a:rPr>
              <a:t>51% have more difficulty climbing stairs</a:t>
            </a:r>
            <a:endParaRPr sz="1300">
              <a:solidFill>
                <a:schemeClr val="dk2"/>
              </a:solidFill>
              <a:latin typeface="Montserrat"/>
              <a:ea typeface="Montserrat"/>
              <a:cs typeface="Montserrat"/>
              <a:sym typeface="Montserrat"/>
            </a:endParaRPr>
          </a:p>
          <a:p>
            <a:pPr indent="-311150" lvl="1" marL="457200" rtl="0" algn="l">
              <a:spcBef>
                <a:spcPts val="0"/>
              </a:spcBef>
              <a:spcAft>
                <a:spcPts val="0"/>
              </a:spcAft>
              <a:buClr>
                <a:schemeClr val="dk2"/>
              </a:buClr>
              <a:buSzPts val="1300"/>
              <a:buFont typeface="Montserrat"/>
              <a:buChar char="○"/>
            </a:pPr>
            <a:r>
              <a:rPr lang="en" sz="1300">
                <a:solidFill>
                  <a:schemeClr val="dk2"/>
                </a:solidFill>
                <a:latin typeface="Montserrat"/>
                <a:ea typeface="Montserrat"/>
                <a:cs typeface="Montserrat"/>
                <a:sym typeface="Montserrat"/>
              </a:rPr>
              <a:t>99% never regain </a:t>
            </a:r>
            <a:r>
              <a:rPr lang="en" sz="1300">
                <a:solidFill>
                  <a:schemeClr val="dk2"/>
                </a:solidFill>
                <a:latin typeface="Montserrat"/>
                <a:ea typeface="Montserrat"/>
                <a:cs typeface="Montserrat"/>
                <a:sym typeface="Montserrat"/>
              </a:rPr>
              <a:t>optimal</a:t>
            </a:r>
            <a:r>
              <a:rPr lang="en" sz="1300">
                <a:solidFill>
                  <a:schemeClr val="dk2"/>
                </a:solidFill>
                <a:latin typeface="Montserrat"/>
                <a:ea typeface="Montserrat"/>
                <a:cs typeface="Montserrat"/>
                <a:sym typeface="Montserrat"/>
              </a:rPr>
              <a:t> </a:t>
            </a:r>
            <a:r>
              <a:rPr lang="en" sz="1300">
                <a:solidFill>
                  <a:schemeClr val="dk2"/>
                </a:solidFill>
                <a:latin typeface="Montserrat"/>
                <a:ea typeface="Montserrat"/>
                <a:cs typeface="Montserrat"/>
                <a:sym typeface="Montserrat"/>
              </a:rPr>
              <a:t>quadriceps</a:t>
            </a:r>
            <a:r>
              <a:rPr lang="en" sz="1300">
                <a:solidFill>
                  <a:schemeClr val="dk2"/>
                </a:solidFill>
                <a:latin typeface="Montserrat"/>
                <a:ea typeface="Montserrat"/>
                <a:cs typeface="Montserrat"/>
                <a:sym typeface="Montserrat"/>
              </a:rPr>
              <a:t> strength, </a:t>
            </a:r>
            <a:r>
              <a:rPr lang="en" sz="1300">
                <a:solidFill>
                  <a:schemeClr val="dk2"/>
                </a:solidFill>
                <a:latin typeface="Montserrat"/>
                <a:ea typeface="Montserrat"/>
                <a:cs typeface="Montserrat"/>
                <a:sym typeface="Montserrat"/>
              </a:rPr>
              <a:t>typically</a:t>
            </a:r>
            <a:r>
              <a:rPr lang="en" sz="1300">
                <a:solidFill>
                  <a:schemeClr val="dk2"/>
                </a:solidFill>
                <a:latin typeface="Montserrat"/>
                <a:ea typeface="Montserrat"/>
                <a:cs typeface="Montserrat"/>
                <a:sym typeface="Montserrat"/>
              </a:rPr>
              <a:t> maxing out at a 20-25% deficit.</a:t>
            </a:r>
            <a:endParaRPr sz="1300">
              <a:solidFill>
                <a:schemeClr val="dk2"/>
              </a:solidFill>
              <a:latin typeface="Montserrat"/>
              <a:ea typeface="Montserrat"/>
              <a:cs typeface="Montserrat"/>
              <a:sym typeface="Montserrat"/>
            </a:endParaRPr>
          </a:p>
          <a:p>
            <a:pPr indent="-311150" lvl="1" marL="457200" rtl="0" algn="l">
              <a:spcBef>
                <a:spcPts val="0"/>
              </a:spcBef>
              <a:spcAft>
                <a:spcPts val="0"/>
              </a:spcAft>
              <a:buClr>
                <a:schemeClr val="dk2"/>
              </a:buClr>
              <a:buSzPts val="1300"/>
              <a:buFont typeface="Montserrat"/>
              <a:buChar char="○"/>
            </a:pPr>
            <a:r>
              <a:rPr lang="en" sz="1300">
                <a:solidFill>
                  <a:schemeClr val="dk2"/>
                </a:solidFill>
                <a:latin typeface="Montserrat"/>
                <a:ea typeface="Montserrat"/>
                <a:cs typeface="Montserrat"/>
                <a:sym typeface="Montserrat"/>
              </a:rPr>
              <a:t>Inability to descend stairs (</a:t>
            </a:r>
            <a:r>
              <a:rPr lang="en" sz="1500">
                <a:solidFill>
                  <a:schemeClr val="dk2"/>
                </a:solidFill>
                <a:latin typeface="Montserrat"/>
                <a:ea typeface="Montserrat"/>
                <a:cs typeface="Montserrat"/>
                <a:sym typeface="Montserrat"/>
              </a:rPr>
              <a:t>100°),</a:t>
            </a:r>
            <a:r>
              <a:rPr lang="en" sz="1300">
                <a:solidFill>
                  <a:schemeClr val="dk2"/>
                </a:solidFill>
                <a:latin typeface="Montserrat"/>
                <a:ea typeface="Montserrat"/>
                <a:cs typeface="Montserrat"/>
                <a:sym typeface="Montserrat"/>
              </a:rPr>
              <a:t> lift grandchildren (117°), garden (</a:t>
            </a:r>
            <a:r>
              <a:rPr lang="en" sz="1300">
                <a:solidFill>
                  <a:schemeClr val="dk2"/>
                </a:solidFill>
                <a:latin typeface="Montserrat"/>
                <a:ea typeface="Montserrat"/>
                <a:cs typeface="Montserrat"/>
                <a:sym typeface="Montserrat"/>
              </a:rPr>
              <a:t>125°)</a:t>
            </a:r>
            <a:r>
              <a:rPr lang="en" sz="1300">
                <a:solidFill>
                  <a:schemeClr val="dk2"/>
                </a:solidFill>
                <a:latin typeface="Montserrat"/>
                <a:ea typeface="Montserrat"/>
                <a:cs typeface="Montserrat"/>
                <a:sym typeface="Montserrat"/>
              </a:rPr>
              <a:t>, tie shoes (106</a:t>
            </a:r>
            <a:r>
              <a:rPr lang="en" sz="1300">
                <a:solidFill>
                  <a:schemeClr val="dk2"/>
                </a:solidFill>
                <a:latin typeface="Montserrat"/>
                <a:ea typeface="Montserrat"/>
                <a:cs typeface="Montserrat"/>
                <a:sym typeface="Montserrat"/>
              </a:rPr>
              <a:t>°) and other activities they need and love.</a:t>
            </a:r>
            <a:endParaRPr sz="1300">
              <a:solidFill>
                <a:schemeClr val="dk2"/>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7"/>
          <p:cNvSpPr txBox="1"/>
          <p:nvPr>
            <p:ph type="title"/>
          </p:nvPr>
        </p:nvSpPr>
        <p:spPr>
          <a:xfrm>
            <a:off x="193050" y="280850"/>
            <a:ext cx="87579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891"/>
              <a:buNone/>
            </a:pPr>
            <a:r>
              <a:rPr b="1" lang="en" sz="2636"/>
              <a:t>A Transformative Discovery</a:t>
            </a:r>
            <a:endParaRPr b="1" sz="2636"/>
          </a:p>
        </p:txBody>
      </p:sp>
      <p:sp>
        <p:nvSpPr>
          <p:cNvPr id="78" name="Google Shape;78;p17"/>
          <p:cNvSpPr txBox="1"/>
          <p:nvPr/>
        </p:nvSpPr>
        <p:spPr>
          <a:xfrm>
            <a:off x="882350" y="1210725"/>
            <a:ext cx="7726800" cy="284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00">
                <a:solidFill>
                  <a:schemeClr val="dk2"/>
                </a:solidFill>
                <a:latin typeface="Montserrat"/>
                <a:ea typeface="Montserrat"/>
                <a:cs typeface="Montserrat"/>
                <a:sym typeface="Montserrat"/>
              </a:rPr>
              <a:t>After a combined 30+ years as an Orthopedic Surgeon and Knee Therapist, we discovered that a majority of knee surgery patients were not maximizing the small </a:t>
            </a:r>
            <a:r>
              <a:rPr i="1" lang="en" sz="1300">
                <a:solidFill>
                  <a:schemeClr val="dk2"/>
                </a:solidFill>
                <a:latin typeface="Montserrat"/>
                <a:ea typeface="Montserrat"/>
                <a:cs typeface="Montserrat"/>
                <a:sym typeface="Montserrat"/>
              </a:rPr>
              <a:t>window of opportunity</a:t>
            </a:r>
            <a:r>
              <a:rPr lang="en" sz="1300">
                <a:solidFill>
                  <a:schemeClr val="dk2"/>
                </a:solidFill>
                <a:latin typeface="Montserrat"/>
                <a:ea typeface="Montserrat"/>
                <a:cs typeface="Montserrat"/>
                <a:sym typeface="Montserrat"/>
              </a:rPr>
              <a:t> following surgery </a:t>
            </a:r>
            <a:r>
              <a:rPr lang="en" sz="1300">
                <a:solidFill>
                  <a:schemeClr val="dk2"/>
                </a:solidFill>
                <a:latin typeface="Montserrat"/>
                <a:ea typeface="Montserrat"/>
                <a:cs typeface="Montserrat"/>
                <a:sym typeface="Montserrat"/>
              </a:rPr>
              <a:t>(1-2 weeks post-operation) </a:t>
            </a:r>
            <a:r>
              <a:rPr lang="en" sz="1300">
                <a:solidFill>
                  <a:schemeClr val="dk2"/>
                </a:solidFill>
                <a:latin typeface="Montserrat"/>
                <a:ea typeface="Montserrat"/>
                <a:cs typeface="Montserrat"/>
                <a:sym typeface="Montserrat"/>
              </a:rPr>
              <a:t>to fully reclaim their function. </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dk2"/>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 sz="1300">
                <a:solidFill>
                  <a:schemeClr val="dk2"/>
                </a:solidFill>
                <a:latin typeface="Montserrat"/>
                <a:ea typeface="Montserrat"/>
                <a:cs typeface="Montserrat"/>
                <a:sym typeface="Montserrat"/>
              </a:rPr>
              <a:t>With extensive </a:t>
            </a:r>
            <a:r>
              <a:rPr b="1" lang="en" sz="1300">
                <a:solidFill>
                  <a:schemeClr val="dk2"/>
                </a:solidFill>
                <a:latin typeface="Montserrat"/>
                <a:ea typeface="Montserrat"/>
                <a:cs typeface="Montserrat"/>
                <a:sym typeface="Montserrat"/>
              </a:rPr>
              <a:t>research</a:t>
            </a:r>
            <a:r>
              <a:rPr b="1" lang="en" sz="1300">
                <a:solidFill>
                  <a:schemeClr val="dk2"/>
                </a:solidFill>
                <a:latin typeface="Montserrat"/>
                <a:ea typeface="Montserrat"/>
                <a:cs typeface="Montserrat"/>
                <a:sym typeface="Montserrat"/>
              </a:rPr>
              <a:t> and testing, we discovered that if immediate post-operative care, and inpatient and outpatient rehabilitation prioritized preventing edema (swelling), patients could regain maximum range of motion (knee flexion and extension) resulting in </a:t>
            </a:r>
            <a:r>
              <a:rPr b="1" lang="en" sz="1300">
                <a:solidFill>
                  <a:schemeClr val="dk2"/>
                </a:solidFill>
                <a:latin typeface="Montserrat"/>
                <a:ea typeface="Montserrat"/>
                <a:cs typeface="Montserrat"/>
                <a:sym typeface="Montserrat"/>
              </a:rPr>
              <a:t>dramatically</a:t>
            </a:r>
            <a:r>
              <a:rPr b="1" lang="en" sz="1300">
                <a:solidFill>
                  <a:schemeClr val="dk2"/>
                </a:solidFill>
                <a:latin typeface="Montserrat"/>
                <a:ea typeface="Montserrat"/>
                <a:cs typeface="Montserrat"/>
                <a:sym typeface="Montserrat"/>
              </a:rPr>
              <a:t> better results.</a:t>
            </a:r>
            <a:endParaRPr b="1" sz="1300">
              <a:solidFill>
                <a:schemeClr val="dk2"/>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b="1" sz="1300">
              <a:solidFill>
                <a:schemeClr val="dk2"/>
              </a:solidFill>
              <a:latin typeface="Montserrat"/>
              <a:ea typeface="Montserrat"/>
              <a:cs typeface="Montserrat"/>
              <a:sym typeface="Montserrat"/>
            </a:endParaRPr>
          </a:p>
          <a:p>
            <a:pPr indent="0" lvl="0" marL="0" rtl="0" algn="l">
              <a:lnSpc>
                <a:spcPct val="100000"/>
              </a:lnSpc>
              <a:spcBef>
                <a:spcPts val="0"/>
              </a:spcBef>
              <a:spcAft>
                <a:spcPts val="0"/>
              </a:spcAft>
              <a:buNone/>
            </a:pPr>
            <a:r>
              <a:rPr lang="en" sz="1300">
                <a:solidFill>
                  <a:schemeClr val="dk2"/>
                </a:solidFill>
                <a:latin typeface="Montserrat"/>
                <a:ea typeface="Montserrat"/>
                <a:cs typeface="Montserrat"/>
                <a:sym typeface="Montserrat"/>
              </a:rPr>
              <a:t>Swelling causes pain, stiffness, poor proprioception and a decrease in </a:t>
            </a:r>
            <a:r>
              <a:rPr lang="en" sz="1300">
                <a:solidFill>
                  <a:schemeClr val="dk2"/>
                </a:solidFill>
                <a:latin typeface="Montserrat"/>
                <a:ea typeface="Montserrat"/>
                <a:cs typeface="Montserrat"/>
                <a:sym typeface="Montserrat"/>
              </a:rPr>
              <a:t> muscular contraction in the muscles surrounding the joint (Protective Shut Down) that prevents knee flexion and extension. If swelling is not prevented starting immediately after surgery, the ideal outcome is compromised. </a:t>
            </a:r>
            <a:endParaRPr sz="13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1300">
              <a:solidFill>
                <a:schemeClr val="dk2"/>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8"/>
          <p:cNvSpPr txBox="1"/>
          <p:nvPr>
            <p:ph type="title"/>
          </p:nvPr>
        </p:nvSpPr>
        <p:spPr>
          <a:xfrm>
            <a:off x="311700" y="969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891"/>
              <a:buNone/>
            </a:pPr>
            <a:r>
              <a:rPr b="1" lang="en" sz="2636">
                <a:solidFill>
                  <a:schemeClr val="dk2"/>
                </a:solidFill>
                <a:latin typeface="Montserrat"/>
                <a:ea typeface="Montserrat"/>
                <a:cs typeface="Montserrat"/>
                <a:sym typeface="Montserrat"/>
              </a:rPr>
              <a:t>Introducing RIET Protocol</a:t>
            </a:r>
            <a:endParaRPr b="1" sz="2636">
              <a:solidFill>
                <a:schemeClr val="dk2"/>
              </a:solidFill>
              <a:latin typeface="Montserrat"/>
              <a:ea typeface="Montserrat"/>
              <a:cs typeface="Montserrat"/>
              <a:sym typeface="Montserrat"/>
            </a:endParaRPr>
          </a:p>
        </p:txBody>
      </p:sp>
      <p:sp>
        <p:nvSpPr>
          <p:cNvPr id="84" name="Google Shape;84;p18"/>
          <p:cNvSpPr txBox="1"/>
          <p:nvPr/>
        </p:nvSpPr>
        <p:spPr>
          <a:xfrm>
            <a:off x="6941850" y="593425"/>
            <a:ext cx="1517400" cy="284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Montserrat"/>
              <a:ea typeface="Montserrat"/>
              <a:cs typeface="Montserrat"/>
              <a:sym typeface="Montserrat"/>
            </a:endParaRPr>
          </a:p>
          <a:p>
            <a:pPr indent="0" lvl="0" marL="0" rtl="0" algn="ctr">
              <a:spcBef>
                <a:spcPts val="0"/>
              </a:spcBef>
              <a:spcAft>
                <a:spcPts val="0"/>
              </a:spcAft>
              <a:buNone/>
            </a:pPr>
            <a:r>
              <a:t/>
            </a:r>
            <a:endParaRPr sz="1600">
              <a:solidFill>
                <a:schemeClr val="dk2"/>
              </a:solidFill>
              <a:latin typeface="Montserrat"/>
              <a:ea typeface="Montserrat"/>
              <a:cs typeface="Montserrat"/>
              <a:sym typeface="Montserrat"/>
            </a:endParaRPr>
          </a:p>
          <a:p>
            <a:pPr indent="0" lvl="0" marL="0" rtl="0" algn="ctr">
              <a:spcBef>
                <a:spcPts val="0"/>
              </a:spcBef>
              <a:spcAft>
                <a:spcPts val="0"/>
              </a:spcAft>
              <a:buNone/>
            </a:pPr>
            <a:r>
              <a:t/>
            </a:r>
            <a:endParaRPr sz="1600">
              <a:solidFill>
                <a:schemeClr val="dk2"/>
              </a:solidFill>
              <a:latin typeface="Montserrat"/>
              <a:ea typeface="Montserrat"/>
              <a:cs typeface="Montserrat"/>
              <a:sym typeface="Montserrat"/>
            </a:endParaRPr>
          </a:p>
          <a:p>
            <a:pPr indent="0" lvl="0" marL="0" rtl="0" algn="ctr">
              <a:spcBef>
                <a:spcPts val="0"/>
              </a:spcBef>
              <a:spcAft>
                <a:spcPts val="0"/>
              </a:spcAft>
              <a:buNone/>
            </a:pPr>
            <a:r>
              <a:t/>
            </a:r>
            <a:endParaRPr sz="1600">
              <a:solidFill>
                <a:schemeClr val="dk2"/>
              </a:solidFill>
              <a:latin typeface="Montserrat"/>
              <a:ea typeface="Montserrat"/>
              <a:cs typeface="Montserrat"/>
              <a:sym typeface="Montserrat"/>
            </a:endParaRPr>
          </a:p>
          <a:p>
            <a:pPr indent="0" lvl="0" marL="0" rtl="0" algn="ctr">
              <a:spcBef>
                <a:spcPts val="0"/>
              </a:spcBef>
              <a:spcAft>
                <a:spcPts val="0"/>
              </a:spcAft>
              <a:buNone/>
            </a:pPr>
            <a:r>
              <a:t/>
            </a:r>
            <a:endParaRPr sz="1600">
              <a:solidFill>
                <a:schemeClr val="dk2"/>
              </a:solidFill>
              <a:latin typeface="Montserrat"/>
              <a:ea typeface="Montserrat"/>
              <a:cs typeface="Montserrat"/>
              <a:sym typeface="Montserrat"/>
            </a:endParaRPr>
          </a:p>
          <a:p>
            <a:pPr indent="0" lvl="0" marL="0" rtl="0" algn="ctr">
              <a:spcBef>
                <a:spcPts val="0"/>
              </a:spcBef>
              <a:spcAft>
                <a:spcPts val="0"/>
              </a:spcAft>
              <a:buNone/>
            </a:pPr>
            <a:r>
              <a:t/>
            </a:r>
            <a:endParaRPr sz="1600">
              <a:solidFill>
                <a:schemeClr val="dk2"/>
              </a:solidFill>
              <a:latin typeface="Montserrat"/>
              <a:ea typeface="Montserrat"/>
              <a:cs typeface="Montserrat"/>
              <a:sym typeface="Montserrat"/>
            </a:endParaRPr>
          </a:p>
          <a:p>
            <a:pPr indent="0" lvl="0" marL="0" rtl="0" algn="ctr">
              <a:spcBef>
                <a:spcPts val="0"/>
              </a:spcBef>
              <a:spcAft>
                <a:spcPts val="0"/>
              </a:spcAft>
              <a:buNone/>
            </a:pPr>
            <a:r>
              <a:t/>
            </a:r>
            <a:endParaRPr sz="1600">
              <a:solidFill>
                <a:schemeClr val="dk2"/>
              </a:solidFill>
              <a:latin typeface="Montserrat"/>
              <a:ea typeface="Montserrat"/>
              <a:cs typeface="Montserrat"/>
              <a:sym typeface="Montserrat"/>
            </a:endParaRPr>
          </a:p>
          <a:p>
            <a:pPr indent="0" lvl="0" marL="0" rtl="0" algn="ctr">
              <a:spcBef>
                <a:spcPts val="0"/>
              </a:spcBef>
              <a:spcAft>
                <a:spcPts val="0"/>
              </a:spcAft>
              <a:buNone/>
            </a:pPr>
            <a:r>
              <a:t/>
            </a:r>
            <a:endParaRPr sz="1600">
              <a:solidFill>
                <a:schemeClr val="dk2"/>
              </a:solidFill>
              <a:latin typeface="Montserrat"/>
              <a:ea typeface="Montserrat"/>
              <a:cs typeface="Montserrat"/>
              <a:sym typeface="Montserrat"/>
            </a:endParaRPr>
          </a:p>
          <a:p>
            <a:pPr indent="0" lvl="0" marL="0" rtl="0" algn="ctr">
              <a:spcBef>
                <a:spcPts val="0"/>
              </a:spcBef>
              <a:spcAft>
                <a:spcPts val="0"/>
              </a:spcAft>
              <a:buNone/>
            </a:pPr>
            <a:r>
              <a:t/>
            </a:r>
            <a:endParaRPr sz="1600">
              <a:solidFill>
                <a:schemeClr val="dk2"/>
              </a:solidFill>
              <a:latin typeface="Montserrat"/>
              <a:ea typeface="Montserrat"/>
              <a:cs typeface="Montserrat"/>
              <a:sym typeface="Montserrat"/>
            </a:endParaRPr>
          </a:p>
          <a:p>
            <a:pPr indent="0" lvl="0" marL="0" rtl="0" algn="ctr">
              <a:spcBef>
                <a:spcPts val="0"/>
              </a:spcBef>
              <a:spcAft>
                <a:spcPts val="0"/>
              </a:spcAft>
              <a:buNone/>
            </a:pPr>
            <a:r>
              <a:t/>
            </a:r>
            <a:endParaRPr sz="1600">
              <a:solidFill>
                <a:schemeClr val="dk2"/>
              </a:solidFill>
              <a:latin typeface="Montserrat"/>
              <a:ea typeface="Montserrat"/>
              <a:cs typeface="Montserrat"/>
              <a:sym typeface="Montserrat"/>
            </a:endParaRPr>
          </a:p>
          <a:p>
            <a:pPr indent="0" lvl="0" marL="0" rtl="0" algn="ctr">
              <a:spcBef>
                <a:spcPts val="0"/>
              </a:spcBef>
              <a:spcAft>
                <a:spcPts val="0"/>
              </a:spcAft>
              <a:buNone/>
            </a:pPr>
            <a:r>
              <a:rPr b="1" lang="en" sz="1600">
                <a:solidFill>
                  <a:schemeClr val="dk2"/>
                </a:solidFill>
                <a:latin typeface="Montserrat"/>
                <a:ea typeface="Montserrat"/>
                <a:cs typeface="Montserrat"/>
                <a:sym typeface="Montserrat"/>
              </a:rPr>
              <a:t>Therapy</a:t>
            </a:r>
            <a:endParaRPr b="1" sz="1500">
              <a:solidFill>
                <a:schemeClr val="dk2"/>
              </a:solidFill>
              <a:latin typeface="Montserrat"/>
              <a:ea typeface="Montserrat"/>
              <a:cs typeface="Montserrat"/>
              <a:sym typeface="Montserrat"/>
            </a:endParaRPr>
          </a:p>
        </p:txBody>
      </p:sp>
      <p:pic>
        <p:nvPicPr>
          <p:cNvPr id="85" name="Google Shape;85;p18"/>
          <p:cNvPicPr preferRelativeResize="0"/>
          <p:nvPr/>
        </p:nvPicPr>
        <p:blipFill rotWithShape="1">
          <a:blip r:embed="rId3">
            <a:alphaModFix/>
          </a:blip>
          <a:srcRect b="0" l="0" r="0" t="0"/>
          <a:stretch/>
        </p:blipFill>
        <p:spPr>
          <a:xfrm>
            <a:off x="570848" y="1441024"/>
            <a:ext cx="1678331" cy="1678331"/>
          </a:xfrm>
          <a:prstGeom prst="rect">
            <a:avLst/>
          </a:prstGeom>
          <a:noFill/>
          <a:ln>
            <a:noFill/>
          </a:ln>
        </p:spPr>
      </p:pic>
      <p:pic>
        <p:nvPicPr>
          <p:cNvPr id="86" name="Google Shape;86;p18"/>
          <p:cNvPicPr preferRelativeResize="0"/>
          <p:nvPr/>
        </p:nvPicPr>
        <p:blipFill rotWithShape="1">
          <a:blip r:embed="rId4">
            <a:alphaModFix/>
          </a:blip>
          <a:srcRect b="0" l="0" r="0" t="0"/>
          <a:stretch/>
        </p:blipFill>
        <p:spPr>
          <a:xfrm>
            <a:off x="2671276" y="1441024"/>
            <a:ext cx="1678331" cy="1678331"/>
          </a:xfrm>
          <a:prstGeom prst="rect">
            <a:avLst/>
          </a:prstGeom>
          <a:noFill/>
          <a:ln>
            <a:noFill/>
          </a:ln>
        </p:spPr>
      </p:pic>
      <p:pic>
        <p:nvPicPr>
          <p:cNvPr id="87" name="Google Shape;87;p18"/>
          <p:cNvPicPr preferRelativeResize="0"/>
          <p:nvPr/>
        </p:nvPicPr>
        <p:blipFill rotWithShape="1">
          <a:blip r:embed="rId5">
            <a:alphaModFix/>
          </a:blip>
          <a:srcRect b="0" l="0" r="0" t="0"/>
          <a:stretch/>
        </p:blipFill>
        <p:spPr>
          <a:xfrm>
            <a:off x="4771700" y="1429673"/>
            <a:ext cx="1701015" cy="1701015"/>
          </a:xfrm>
          <a:prstGeom prst="rect">
            <a:avLst/>
          </a:prstGeom>
          <a:noFill/>
          <a:ln>
            <a:noFill/>
          </a:ln>
        </p:spPr>
      </p:pic>
      <p:pic>
        <p:nvPicPr>
          <p:cNvPr id="88" name="Google Shape;88;p18"/>
          <p:cNvPicPr preferRelativeResize="0"/>
          <p:nvPr/>
        </p:nvPicPr>
        <p:blipFill rotWithShape="1">
          <a:blip r:embed="rId6">
            <a:alphaModFix/>
          </a:blip>
          <a:srcRect b="0" l="0" r="0" t="0"/>
          <a:stretch/>
        </p:blipFill>
        <p:spPr>
          <a:xfrm>
            <a:off x="6894824" y="1441024"/>
            <a:ext cx="1678331" cy="1678331"/>
          </a:xfrm>
          <a:prstGeom prst="rect">
            <a:avLst/>
          </a:prstGeom>
          <a:noFill/>
          <a:ln>
            <a:noFill/>
          </a:ln>
        </p:spPr>
      </p:pic>
      <p:sp>
        <p:nvSpPr>
          <p:cNvPr id="89" name="Google Shape;89;p18"/>
          <p:cNvSpPr txBox="1"/>
          <p:nvPr/>
        </p:nvSpPr>
        <p:spPr>
          <a:xfrm>
            <a:off x="4771700" y="593425"/>
            <a:ext cx="1609200" cy="284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Montserrat"/>
              <a:ea typeface="Montserrat"/>
              <a:cs typeface="Montserrat"/>
              <a:sym typeface="Montserrat"/>
            </a:endParaRPr>
          </a:p>
          <a:p>
            <a:pPr indent="0" lvl="0" marL="0" rtl="0" algn="ctr">
              <a:spcBef>
                <a:spcPts val="0"/>
              </a:spcBef>
              <a:spcAft>
                <a:spcPts val="0"/>
              </a:spcAft>
              <a:buNone/>
            </a:pPr>
            <a:r>
              <a:t/>
            </a:r>
            <a:endParaRPr sz="1600">
              <a:solidFill>
                <a:schemeClr val="dk2"/>
              </a:solidFill>
              <a:latin typeface="Montserrat"/>
              <a:ea typeface="Montserrat"/>
              <a:cs typeface="Montserrat"/>
              <a:sym typeface="Montserrat"/>
            </a:endParaRPr>
          </a:p>
          <a:p>
            <a:pPr indent="0" lvl="0" marL="0" rtl="0" algn="ctr">
              <a:spcBef>
                <a:spcPts val="0"/>
              </a:spcBef>
              <a:spcAft>
                <a:spcPts val="0"/>
              </a:spcAft>
              <a:buNone/>
            </a:pPr>
            <a:r>
              <a:t/>
            </a:r>
            <a:endParaRPr sz="1600">
              <a:solidFill>
                <a:schemeClr val="dk2"/>
              </a:solidFill>
              <a:latin typeface="Montserrat"/>
              <a:ea typeface="Montserrat"/>
              <a:cs typeface="Montserrat"/>
              <a:sym typeface="Montserrat"/>
            </a:endParaRPr>
          </a:p>
          <a:p>
            <a:pPr indent="0" lvl="0" marL="0" rtl="0" algn="ctr">
              <a:spcBef>
                <a:spcPts val="0"/>
              </a:spcBef>
              <a:spcAft>
                <a:spcPts val="0"/>
              </a:spcAft>
              <a:buNone/>
            </a:pPr>
            <a:r>
              <a:t/>
            </a:r>
            <a:endParaRPr sz="1600">
              <a:solidFill>
                <a:schemeClr val="dk2"/>
              </a:solidFill>
              <a:latin typeface="Montserrat"/>
              <a:ea typeface="Montserrat"/>
              <a:cs typeface="Montserrat"/>
              <a:sym typeface="Montserrat"/>
            </a:endParaRPr>
          </a:p>
          <a:p>
            <a:pPr indent="0" lvl="0" marL="0" rtl="0" algn="ctr">
              <a:spcBef>
                <a:spcPts val="0"/>
              </a:spcBef>
              <a:spcAft>
                <a:spcPts val="0"/>
              </a:spcAft>
              <a:buNone/>
            </a:pPr>
            <a:r>
              <a:t/>
            </a:r>
            <a:endParaRPr sz="1600">
              <a:solidFill>
                <a:schemeClr val="dk2"/>
              </a:solidFill>
              <a:latin typeface="Montserrat"/>
              <a:ea typeface="Montserrat"/>
              <a:cs typeface="Montserrat"/>
              <a:sym typeface="Montserrat"/>
            </a:endParaRPr>
          </a:p>
          <a:p>
            <a:pPr indent="0" lvl="0" marL="0" rtl="0" algn="ctr">
              <a:spcBef>
                <a:spcPts val="0"/>
              </a:spcBef>
              <a:spcAft>
                <a:spcPts val="0"/>
              </a:spcAft>
              <a:buNone/>
            </a:pPr>
            <a:r>
              <a:t/>
            </a:r>
            <a:endParaRPr sz="1600">
              <a:solidFill>
                <a:schemeClr val="dk2"/>
              </a:solidFill>
              <a:latin typeface="Montserrat"/>
              <a:ea typeface="Montserrat"/>
              <a:cs typeface="Montserrat"/>
              <a:sym typeface="Montserrat"/>
            </a:endParaRPr>
          </a:p>
          <a:p>
            <a:pPr indent="0" lvl="0" marL="0" rtl="0" algn="ctr">
              <a:spcBef>
                <a:spcPts val="0"/>
              </a:spcBef>
              <a:spcAft>
                <a:spcPts val="0"/>
              </a:spcAft>
              <a:buNone/>
            </a:pPr>
            <a:r>
              <a:t/>
            </a:r>
            <a:endParaRPr sz="1600">
              <a:solidFill>
                <a:schemeClr val="dk2"/>
              </a:solidFill>
              <a:latin typeface="Montserrat"/>
              <a:ea typeface="Montserrat"/>
              <a:cs typeface="Montserrat"/>
              <a:sym typeface="Montserrat"/>
            </a:endParaRPr>
          </a:p>
          <a:p>
            <a:pPr indent="0" lvl="0" marL="0" rtl="0" algn="ctr">
              <a:spcBef>
                <a:spcPts val="0"/>
              </a:spcBef>
              <a:spcAft>
                <a:spcPts val="0"/>
              </a:spcAft>
              <a:buNone/>
            </a:pPr>
            <a:r>
              <a:t/>
            </a:r>
            <a:endParaRPr sz="1600">
              <a:solidFill>
                <a:schemeClr val="dk2"/>
              </a:solidFill>
              <a:latin typeface="Montserrat"/>
              <a:ea typeface="Montserrat"/>
              <a:cs typeface="Montserrat"/>
              <a:sym typeface="Montserrat"/>
            </a:endParaRPr>
          </a:p>
          <a:p>
            <a:pPr indent="0" lvl="0" marL="0" rtl="0" algn="ctr">
              <a:spcBef>
                <a:spcPts val="0"/>
              </a:spcBef>
              <a:spcAft>
                <a:spcPts val="0"/>
              </a:spcAft>
              <a:buNone/>
            </a:pPr>
            <a:r>
              <a:t/>
            </a:r>
            <a:endParaRPr sz="1600">
              <a:solidFill>
                <a:schemeClr val="dk2"/>
              </a:solidFill>
              <a:latin typeface="Montserrat"/>
              <a:ea typeface="Montserrat"/>
              <a:cs typeface="Montserrat"/>
              <a:sym typeface="Montserrat"/>
            </a:endParaRPr>
          </a:p>
          <a:p>
            <a:pPr indent="0" lvl="0" marL="0" rtl="0" algn="ctr">
              <a:spcBef>
                <a:spcPts val="0"/>
              </a:spcBef>
              <a:spcAft>
                <a:spcPts val="0"/>
              </a:spcAft>
              <a:buNone/>
            </a:pPr>
            <a:r>
              <a:t/>
            </a:r>
            <a:endParaRPr sz="1600">
              <a:solidFill>
                <a:schemeClr val="dk2"/>
              </a:solidFill>
              <a:latin typeface="Montserrat"/>
              <a:ea typeface="Montserrat"/>
              <a:cs typeface="Montserrat"/>
              <a:sym typeface="Montserrat"/>
            </a:endParaRPr>
          </a:p>
          <a:p>
            <a:pPr indent="0" lvl="0" marL="0" rtl="0" algn="ctr">
              <a:spcBef>
                <a:spcPts val="0"/>
              </a:spcBef>
              <a:spcAft>
                <a:spcPts val="0"/>
              </a:spcAft>
              <a:buNone/>
            </a:pPr>
            <a:r>
              <a:rPr b="1" lang="en" sz="1600">
                <a:solidFill>
                  <a:schemeClr val="dk2"/>
                </a:solidFill>
                <a:latin typeface="Montserrat"/>
                <a:ea typeface="Montserrat"/>
                <a:cs typeface="Montserrat"/>
                <a:sym typeface="Montserrat"/>
              </a:rPr>
              <a:t>Elevation</a:t>
            </a:r>
            <a:endParaRPr b="1" sz="1500">
              <a:solidFill>
                <a:schemeClr val="dk2"/>
              </a:solidFill>
              <a:latin typeface="Montserrat"/>
              <a:ea typeface="Montserrat"/>
              <a:cs typeface="Montserrat"/>
              <a:sym typeface="Montserrat"/>
            </a:endParaRPr>
          </a:p>
        </p:txBody>
      </p:sp>
      <p:sp>
        <p:nvSpPr>
          <p:cNvPr id="90" name="Google Shape;90;p18"/>
          <p:cNvSpPr txBox="1"/>
          <p:nvPr/>
        </p:nvSpPr>
        <p:spPr>
          <a:xfrm>
            <a:off x="2404038" y="3037700"/>
            <a:ext cx="2212800" cy="284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chemeClr val="dk2"/>
                </a:solidFill>
                <a:latin typeface="Montserrat"/>
                <a:ea typeface="Montserrat"/>
                <a:cs typeface="Montserrat"/>
                <a:sym typeface="Montserrat"/>
              </a:rPr>
              <a:t>Ice</a:t>
            </a:r>
            <a:endParaRPr b="1" sz="1600">
              <a:solidFill>
                <a:schemeClr val="dk2"/>
              </a:solidFill>
              <a:latin typeface="Montserrat"/>
              <a:ea typeface="Montserrat"/>
              <a:cs typeface="Montserrat"/>
              <a:sym typeface="Montserrat"/>
            </a:endParaRPr>
          </a:p>
          <a:p>
            <a:pPr indent="0" lvl="0" marL="0" rtl="0" algn="ctr">
              <a:lnSpc>
                <a:spcPct val="115000"/>
              </a:lnSpc>
              <a:spcBef>
                <a:spcPts val="0"/>
              </a:spcBef>
              <a:spcAft>
                <a:spcPts val="0"/>
              </a:spcAft>
              <a:buNone/>
            </a:pPr>
            <a:r>
              <a:t/>
            </a:r>
            <a:endParaRPr sz="1200">
              <a:solidFill>
                <a:schemeClr val="dk2"/>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rPr lang="en" sz="1200">
                <a:solidFill>
                  <a:schemeClr val="dk2"/>
                </a:solidFill>
                <a:latin typeface="Montserrat"/>
                <a:ea typeface="Montserrat"/>
                <a:cs typeface="Montserrat"/>
                <a:sym typeface="Montserrat"/>
              </a:rPr>
              <a:t>In our setting this is achieved with a water circulating ice machine. And, there is a compression component when wrapping the ice pad around the knee.</a:t>
            </a:r>
            <a:endParaRPr sz="1200">
              <a:solidFill>
                <a:schemeClr val="dk2"/>
              </a:solidFill>
              <a:latin typeface="Montserrat"/>
              <a:ea typeface="Montserrat"/>
              <a:cs typeface="Montserrat"/>
              <a:sym typeface="Montserrat"/>
            </a:endParaRPr>
          </a:p>
          <a:p>
            <a:pPr indent="0" lvl="0" marL="0" rtl="0" algn="ctr">
              <a:spcBef>
                <a:spcPts val="0"/>
              </a:spcBef>
              <a:spcAft>
                <a:spcPts val="0"/>
              </a:spcAft>
              <a:buNone/>
            </a:pPr>
            <a:r>
              <a:t/>
            </a:r>
            <a:endParaRPr b="1" sz="1600">
              <a:solidFill>
                <a:schemeClr val="dk2"/>
              </a:solidFill>
              <a:latin typeface="Montserrat"/>
              <a:ea typeface="Montserrat"/>
              <a:cs typeface="Montserrat"/>
              <a:sym typeface="Montserrat"/>
            </a:endParaRPr>
          </a:p>
        </p:txBody>
      </p:sp>
      <p:sp>
        <p:nvSpPr>
          <p:cNvPr id="91" name="Google Shape;91;p18"/>
          <p:cNvSpPr txBox="1"/>
          <p:nvPr/>
        </p:nvSpPr>
        <p:spPr>
          <a:xfrm>
            <a:off x="246400" y="3037700"/>
            <a:ext cx="2070600" cy="40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chemeClr val="dk2"/>
                </a:solidFill>
                <a:latin typeface="Montserrat"/>
                <a:ea typeface="Montserrat"/>
                <a:cs typeface="Montserrat"/>
                <a:sym typeface="Montserrat"/>
              </a:rPr>
              <a:t>Rest</a:t>
            </a:r>
            <a:endParaRPr b="1" sz="1600">
              <a:solidFill>
                <a:schemeClr val="dk2"/>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rPr lang="en" sz="1200">
                <a:solidFill>
                  <a:schemeClr val="dk2"/>
                </a:solidFill>
                <a:latin typeface="Montserrat"/>
                <a:ea typeface="Montserrat"/>
                <a:cs typeface="Montserrat"/>
                <a:sym typeface="Montserrat"/>
              </a:rPr>
              <a:t>“Limited activity” Instead of being up in a chair and walking constantly, patients are up only for therapy sessions, bathroom breaks, and when doing exercises.</a:t>
            </a:r>
            <a:endParaRPr sz="1200">
              <a:solidFill>
                <a:schemeClr val="dk2"/>
              </a:solidFill>
              <a:latin typeface="Montserrat"/>
              <a:ea typeface="Montserrat"/>
              <a:cs typeface="Montserrat"/>
              <a:sym typeface="Montserrat"/>
            </a:endParaRPr>
          </a:p>
          <a:p>
            <a:pPr indent="0" lvl="0" marL="0" rtl="0" algn="ctr">
              <a:spcBef>
                <a:spcPts val="0"/>
              </a:spcBef>
              <a:spcAft>
                <a:spcPts val="0"/>
              </a:spcAft>
              <a:buNone/>
            </a:pPr>
            <a:r>
              <a:t/>
            </a:r>
            <a:endParaRPr b="1" sz="1600">
              <a:solidFill>
                <a:schemeClr val="dk2"/>
              </a:solidFill>
              <a:latin typeface="Montserrat"/>
              <a:ea typeface="Montserrat"/>
              <a:cs typeface="Montserrat"/>
              <a:sym typeface="Montserrat"/>
            </a:endParaRPr>
          </a:p>
        </p:txBody>
      </p:sp>
      <p:sp>
        <p:nvSpPr>
          <p:cNvPr id="92" name="Google Shape;92;p18"/>
          <p:cNvSpPr txBox="1"/>
          <p:nvPr/>
        </p:nvSpPr>
        <p:spPr>
          <a:xfrm>
            <a:off x="246400" y="593425"/>
            <a:ext cx="8375700" cy="845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300">
                <a:solidFill>
                  <a:schemeClr val="dk2"/>
                </a:solidFill>
                <a:latin typeface="Montserrat"/>
                <a:ea typeface="Montserrat"/>
                <a:cs typeface="Montserrat"/>
                <a:sym typeface="Montserrat"/>
              </a:rPr>
              <a:t>Edema control can give patients an advantage and a head start with rehabilitation. Edema control has been used for decades utilizing Rest, Ice, Compression, and Elevation (R.I.C. E.). Therefore, the best TKA protocol follows these principles:</a:t>
            </a:r>
            <a:endParaRPr sz="1300">
              <a:solidFill>
                <a:schemeClr val="dk2"/>
              </a:solidFill>
              <a:latin typeface="Montserrat"/>
              <a:ea typeface="Montserrat"/>
              <a:cs typeface="Montserrat"/>
              <a:sym typeface="Montserrat"/>
            </a:endParaRPr>
          </a:p>
        </p:txBody>
      </p:sp>
      <p:pic>
        <p:nvPicPr>
          <p:cNvPr id="93" name="Google Shape;93;p18"/>
          <p:cNvPicPr preferRelativeResize="0"/>
          <p:nvPr/>
        </p:nvPicPr>
        <p:blipFill>
          <a:blip r:embed="rId7">
            <a:alphaModFix/>
          </a:blip>
          <a:stretch>
            <a:fillRect/>
          </a:stretch>
        </p:blipFill>
        <p:spPr>
          <a:xfrm>
            <a:off x="8282200" y="4494600"/>
            <a:ext cx="658366" cy="572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nvSpPr>
        <p:spPr>
          <a:xfrm>
            <a:off x="5077000" y="632825"/>
            <a:ext cx="4017000" cy="284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00">
                <a:solidFill>
                  <a:schemeClr val="dk2"/>
                </a:solidFill>
                <a:latin typeface="Montserrat"/>
                <a:ea typeface="Montserrat"/>
                <a:cs typeface="Montserrat"/>
                <a:sym typeface="Montserrat"/>
              </a:rPr>
              <a:t>Data collection began in 2008 with TKA AAROM at hospital discharge. Initially we recorded knee extension (0-5 degrees) and knee flexion (&gt; or = 90 degrees).  No formal protocol utilized.</a:t>
            </a:r>
            <a:endParaRPr sz="1300">
              <a:solidFill>
                <a:schemeClr val="dk2"/>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300">
              <a:solidFill>
                <a:schemeClr val="dk2"/>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300">
                <a:solidFill>
                  <a:schemeClr val="dk2"/>
                </a:solidFill>
                <a:latin typeface="Montserrat"/>
                <a:ea typeface="Montserrat"/>
                <a:cs typeface="Montserrat"/>
                <a:sym typeface="Montserrat"/>
              </a:rPr>
              <a:t>We discovered that only 33% of our patients were achieving full knee extension and our average knee flexion at hospital discharge was only 80 degrees.</a:t>
            </a:r>
            <a:endParaRPr sz="1300">
              <a:solidFill>
                <a:schemeClr val="dk2"/>
              </a:solidFill>
              <a:latin typeface="Montserrat"/>
              <a:ea typeface="Montserrat"/>
              <a:cs typeface="Montserrat"/>
              <a:sym typeface="Montserrat"/>
            </a:endParaRPr>
          </a:p>
          <a:p>
            <a:pPr indent="0" lvl="0" marL="0" rtl="0" algn="l">
              <a:spcBef>
                <a:spcPts val="0"/>
              </a:spcBef>
              <a:spcAft>
                <a:spcPts val="0"/>
              </a:spcAft>
              <a:buClr>
                <a:srgbClr val="595959"/>
              </a:buClr>
              <a:buSzPts val="1600"/>
              <a:buFont typeface="Arial"/>
              <a:buNone/>
            </a:pPr>
            <a:r>
              <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5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5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5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5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5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5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5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5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600">
              <a:solidFill>
                <a:schemeClr val="dk2"/>
              </a:solidFill>
              <a:latin typeface="Montserrat"/>
              <a:ea typeface="Montserrat"/>
              <a:cs typeface="Montserrat"/>
              <a:sym typeface="Montserrat"/>
            </a:endParaRPr>
          </a:p>
        </p:txBody>
      </p:sp>
      <p:graphicFrame>
        <p:nvGraphicFramePr>
          <p:cNvPr id="99" name="Google Shape;99;p19"/>
          <p:cNvGraphicFramePr/>
          <p:nvPr/>
        </p:nvGraphicFramePr>
        <p:xfrm>
          <a:off x="193057" y="744535"/>
          <a:ext cx="3000000" cy="3000000"/>
        </p:xfrm>
        <a:graphic>
          <a:graphicData uri="http://schemas.openxmlformats.org/drawingml/2006/table">
            <a:tbl>
              <a:tblPr>
                <a:noFill/>
                <a:tableStyleId>{D70E4E95-0BA9-425A-BD90-25288EBB4C05}</a:tableStyleId>
              </a:tblPr>
              <a:tblGrid>
                <a:gridCol w="1010750"/>
                <a:gridCol w="966350"/>
                <a:gridCol w="918625"/>
                <a:gridCol w="1064100"/>
                <a:gridCol w="715100"/>
              </a:tblGrid>
              <a:tr h="470225">
                <a:tc>
                  <a:txBody>
                    <a:bodyPr/>
                    <a:lstStyle/>
                    <a:p>
                      <a:pPr indent="0" lvl="0" marL="0" marR="0" rtl="0" algn="ctr">
                        <a:lnSpc>
                          <a:spcPct val="100000"/>
                        </a:lnSpc>
                        <a:spcBef>
                          <a:spcPts val="0"/>
                        </a:spcBef>
                        <a:spcAft>
                          <a:spcPts val="0"/>
                        </a:spcAft>
                        <a:buClr>
                          <a:srgbClr val="000000"/>
                        </a:buClr>
                        <a:buSzPts val="600"/>
                        <a:buFont typeface="Calibri"/>
                        <a:buNone/>
                      </a:pPr>
                      <a:r>
                        <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0070C0"/>
                    </a:solidFill>
                  </a:tcPr>
                </a:tc>
                <a:tc>
                  <a:txBody>
                    <a:bodyPr/>
                    <a:lstStyle/>
                    <a:p>
                      <a:pPr indent="0" lvl="0" marL="0" marR="0" rtl="0" algn="ctr">
                        <a:lnSpc>
                          <a:spcPct val="100000"/>
                        </a:lnSpc>
                        <a:spcBef>
                          <a:spcPts val="0"/>
                        </a:spcBef>
                        <a:spcAft>
                          <a:spcPts val="0"/>
                        </a:spcAft>
                        <a:buClr>
                          <a:srgbClr val="FFFFFF"/>
                        </a:buClr>
                        <a:buSzPts val="1100"/>
                        <a:buFont typeface="Helvetica Neue"/>
                        <a:buNone/>
                      </a:pPr>
                      <a:r>
                        <a:rPr b="1" i="0" lang="en" sz="900" u="none" cap="none" strike="noStrike">
                          <a:solidFill>
                            <a:srgbClr val="FFFFFF"/>
                          </a:solidFill>
                          <a:latin typeface="Montserrat"/>
                          <a:ea typeface="Montserrat"/>
                          <a:cs typeface="Montserrat"/>
                          <a:sym typeface="Montserrat"/>
                        </a:rPr>
                        <a:t>(0-5) Extension</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0070C0"/>
                    </a:solidFill>
                  </a:tcPr>
                </a:tc>
                <a:tc>
                  <a:txBody>
                    <a:bodyPr/>
                    <a:lstStyle/>
                    <a:p>
                      <a:pPr indent="0" lvl="0" marL="0" marR="0" rtl="0" algn="ctr">
                        <a:lnSpc>
                          <a:spcPct val="100000"/>
                        </a:lnSpc>
                        <a:spcBef>
                          <a:spcPts val="0"/>
                        </a:spcBef>
                        <a:spcAft>
                          <a:spcPts val="0"/>
                        </a:spcAft>
                        <a:buClr>
                          <a:srgbClr val="FFFFFF"/>
                        </a:buClr>
                        <a:buSzPts val="1100"/>
                        <a:buFont typeface="Helvetica Neue"/>
                        <a:buNone/>
                      </a:pPr>
                      <a:r>
                        <a:rPr b="1" i="0" lang="en" sz="900" u="none" cap="none" strike="noStrike">
                          <a:solidFill>
                            <a:srgbClr val="FFFFFF"/>
                          </a:solidFill>
                          <a:latin typeface="Montserrat"/>
                          <a:ea typeface="Montserrat"/>
                          <a:cs typeface="Montserrat"/>
                          <a:sym typeface="Montserrat"/>
                        </a:rPr>
                        <a:t>Full Knee Extension</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0070C0"/>
                    </a:solidFill>
                  </a:tcPr>
                </a:tc>
                <a:tc>
                  <a:txBody>
                    <a:bodyPr/>
                    <a:lstStyle/>
                    <a:p>
                      <a:pPr indent="0" lvl="0" marL="0" marR="0" rtl="0" algn="ctr">
                        <a:lnSpc>
                          <a:spcPct val="100000"/>
                        </a:lnSpc>
                        <a:spcBef>
                          <a:spcPts val="0"/>
                        </a:spcBef>
                        <a:spcAft>
                          <a:spcPts val="0"/>
                        </a:spcAft>
                        <a:buClr>
                          <a:srgbClr val="FFFFFF"/>
                        </a:buClr>
                        <a:buSzPts val="1100"/>
                        <a:buFont typeface="Helvetica Neue"/>
                        <a:buNone/>
                      </a:pPr>
                      <a:r>
                        <a:rPr b="1" i="0" lang="en" sz="900" u="none" cap="none" strike="noStrike">
                          <a:solidFill>
                            <a:srgbClr val="FFFFFF"/>
                          </a:solidFill>
                          <a:latin typeface="Montserrat"/>
                          <a:ea typeface="Montserrat"/>
                          <a:cs typeface="Montserrat"/>
                          <a:sym typeface="Montserrat"/>
                        </a:rPr>
                        <a:t>90 Degrees or &gt; Knee Flexion</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0070C0"/>
                    </a:solidFill>
                  </a:tcPr>
                </a:tc>
                <a:tc>
                  <a:txBody>
                    <a:bodyPr/>
                    <a:lstStyle/>
                    <a:p>
                      <a:pPr indent="0" lvl="0" marL="0" marR="0" rtl="0" algn="ctr">
                        <a:lnSpc>
                          <a:spcPct val="100000"/>
                        </a:lnSpc>
                        <a:spcBef>
                          <a:spcPts val="0"/>
                        </a:spcBef>
                        <a:spcAft>
                          <a:spcPts val="0"/>
                        </a:spcAft>
                        <a:buClr>
                          <a:srgbClr val="FFFFFF"/>
                        </a:buClr>
                        <a:buSzPts val="1100"/>
                        <a:buFont typeface="Helvetica Neue"/>
                        <a:buNone/>
                      </a:pPr>
                      <a:r>
                        <a:rPr b="1" i="0" lang="en" sz="900" u="none" cap="none" strike="noStrike">
                          <a:solidFill>
                            <a:srgbClr val="FFFFFF"/>
                          </a:solidFill>
                          <a:latin typeface="Montserrat"/>
                          <a:ea typeface="Montserrat"/>
                          <a:cs typeface="Montserrat"/>
                          <a:sym typeface="Montserrat"/>
                        </a:rPr>
                        <a:t>Average Knee Flexion</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0070C0"/>
                    </a:solidFill>
                  </a:tcPr>
                </a:tc>
              </a:tr>
              <a:tr h="295175">
                <a:tc>
                  <a:txBody>
                    <a:bodyPr/>
                    <a:lstStyle/>
                    <a:p>
                      <a:pPr indent="0" lvl="0" marL="0" marR="0" rtl="0" algn="l">
                        <a:lnSpc>
                          <a:spcPct val="100000"/>
                        </a:lnSpc>
                        <a:spcBef>
                          <a:spcPts val="0"/>
                        </a:spcBef>
                        <a:spcAft>
                          <a:spcPts val="0"/>
                        </a:spcAft>
                        <a:buClr>
                          <a:srgbClr val="FFFFFF"/>
                        </a:buClr>
                        <a:buSzPts val="1100"/>
                        <a:buFont typeface="Helvetica Neue"/>
                        <a:buNone/>
                      </a:pPr>
                      <a:r>
                        <a:rPr b="1" i="0" lang="en" sz="900" u="none" cap="none" strike="noStrike">
                          <a:solidFill>
                            <a:srgbClr val="FFFFFF"/>
                          </a:solidFill>
                          <a:latin typeface="Montserrat"/>
                          <a:ea typeface="Montserrat"/>
                          <a:cs typeface="Montserrat"/>
                          <a:sym typeface="Montserrat"/>
                        </a:rPr>
                        <a:t>February 2008 N=9</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6C6C6C"/>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44%</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22%</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0%</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67</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r>
              <a:tr h="295175">
                <a:tc>
                  <a:txBody>
                    <a:bodyPr/>
                    <a:lstStyle/>
                    <a:p>
                      <a:pPr indent="0" lvl="0" marL="0" marR="0" rtl="0" algn="l">
                        <a:lnSpc>
                          <a:spcPct val="100000"/>
                        </a:lnSpc>
                        <a:spcBef>
                          <a:spcPts val="0"/>
                        </a:spcBef>
                        <a:spcAft>
                          <a:spcPts val="0"/>
                        </a:spcAft>
                        <a:buClr>
                          <a:srgbClr val="FFFFFF"/>
                        </a:buClr>
                        <a:buSzPts val="1100"/>
                        <a:buFont typeface="Helvetica Neue"/>
                        <a:buNone/>
                      </a:pPr>
                      <a:r>
                        <a:rPr b="1" i="0" lang="en" sz="900" u="none" cap="none" strike="noStrike">
                          <a:solidFill>
                            <a:srgbClr val="FFFFFF"/>
                          </a:solidFill>
                          <a:latin typeface="Montserrat"/>
                          <a:ea typeface="Montserrat"/>
                          <a:cs typeface="Montserrat"/>
                          <a:sym typeface="Montserrat"/>
                        </a:rPr>
                        <a:t>March 2008 N=15</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6C6C6C"/>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53%</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20%</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47%</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81</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r>
              <a:tr h="295175">
                <a:tc>
                  <a:txBody>
                    <a:bodyPr/>
                    <a:lstStyle/>
                    <a:p>
                      <a:pPr indent="0" lvl="0" marL="0" marR="0" rtl="0" algn="l">
                        <a:lnSpc>
                          <a:spcPct val="100000"/>
                        </a:lnSpc>
                        <a:spcBef>
                          <a:spcPts val="0"/>
                        </a:spcBef>
                        <a:spcAft>
                          <a:spcPts val="0"/>
                        </a:spcAft>
                        <a:buClr>
                          <a:srgbClr val="FFFFFF"/>
                        </a:buClr>
                        <a:buSzPts val="1100"/>
                        <a:buFont typeface="Helvetica Neue"/>
                        <a:buNone/>
                      </a:pPr>
                      <a:r>
                        <a:rPr b="1" i="0" lang="en" sz="900" u="none" cap="none" strike="noStrike">
                          <a:solidFill>
                            <a:srgbClr val="FFFFFF"/>
                          </a:solidFill>
                          <a:latin typeface="Montserrat"/>
                          <a:ea typeface="Montserrat"/>
                          <a:cs typeface="Montserrat"/>
                          <a:sym typeface="Montserrat"/>
                        </a:rPr>
                        <a:t>April 2008 N=27</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6C6C6C"/>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81%</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30%</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30%</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76</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r>
              <a:tr h="295175">
                <a:tc>
                  <a:txBody>
                    <a:bodyPr/>
                    <a:lstStyle/>
                    <a:p>
                      <a:pPr indent="0" lvl="0" marL="0" marR="0" rtl="0" algn="l">
                        <a:lnSpc>
                          <a:spcPct val="100000"/>
                        </a:lnSpc>
                        <a:spcBef>
                          <a:spcPts val="0"/>
                        </a:spcBef>
                        <a:spcAft>
                          <a:spcPts val="0"/>
                        </a:spcAft>
                        <a:buClr>
                          <a:srgbClr val="FFFFFF"/>
                        </a:buClr>
                        <a:buSzPts val="1100"/>
                        <a:buFont typeface="Helvetica Neue"/>
                        <a:buNone/>
                      </a:pPr>
                      <a:r>
                        <a:rPr b="1" i="0" lang="en" sz="900" u="none" cap="none" strike="noStrike">
                          <a:solidFill>
                            <a:srgbClr val="FFFFFF"/>
                          </a:solidFill>
                          <a:latin typeface="Montserrat"/>
                          <a:ea typeface="Montserrat"/>
                          <a:cs typeface="Montserrat"/>
                          <a:sym typeface="Montserrat"/>
                        </a:rPr>
                        <a:t>May 2008  N=22</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6C6C6C"/>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84%</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41%</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23%</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80</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r>
              <a:tr h="295175">
                <a:tc>
                  <a:txBody>
                    <a:bodyPr/>
                    <a:lstStyle/>
                    <a:p>
                      <a:pPr indent="0" lvl="0" marL="0" marR="0" rtl="0" algn="l">
                        <a:lnSpc>
                          <a:spcPct val="100000"/>
                        </a:lnSpc>
                        <a:spcBef>
                          <a:spcPts val="0"/>
                        </a:spcBef>
                        <a:spcAft>
                          <a:spcPts val="0"/>
                        </a:spcAft>
                        <a:buClr>
                          <a:srgbClr val="FFFFFF"/>
                        </a:buClr>
                        <a:buSzPts val="1100"/>
                        <a:buFont typeface="Helvetica Neue"/>
                        <a:buNone/>
                      </a:pPr>
                      <a:r>
                        <a:rPr b="1" i="0" lang="en" sz="900" u="none" cap="none" strike="noStrike">
                          <a:solidFill>
                            <a:srgbClr val="FFFFFF"/>
                          </a:solidFill>
                          <a:latin typeface="Montserrat"/>
                          <a:ea typeface="Montserrat"/>
                          <a:cs typeface="Montserrat"/>
                          <a:sym typeface="Montserrat"/>
                        </a:rPr>
                        <a:t>June 2008 N=17</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6C6C6C"/>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94%</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41%</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29%</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79</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r>
              <a:tr h="295175">
                <a:tc>
                  <a:txBody>
                    <a:bodyPr/>
                    <a:lstStyle/>
                    <a:p>
                      <a:pPr indent="0" lvl="0" marL="0" marR="0" rtl="0" algn="l">
                        <a:lnSpc>
                          <a:spcPct val="100000"/>
                        </a:lnSpc>
                        <a:spcBef>
                          <a:spcPts val="0"/>
                        </a:spcBef>
                        <a:spcAft>
                          <a:spcPts val="0"/>
                        </a:spcAft>
                        <a:buClr>
                          <a:srgbClr val="FFFFFF"/>
                        </a:buClr>
                        <a:buSzPts val="1100"/>
                        <a:buFont typeface="Helvetica Neue"/>
                        <a:buNone/>
                      </a:pPr>
                      <a:r>
                        <a:rPr b="1" i="0" lang="en" sz="900" u="none" cap="none" strike="noStrike">
                          <a:solidFill>
                            <a:srgbClr val="FFFFFF"/>
                          </a:solidFill>
                          <a:latin typeface="Montserrat"/>
                          <a:ea typeface="Montserrat"/>
                          <a:cs typeface="Montserrat"/>
                          <a:sym typeface="Montserrat"/>
                        </a:rPr>
                        <a:t>July 2008  N=15</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6C6C6C"/>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87%</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33%</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13%</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77</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r>
              <a:tr h="295175">
                <a:tc>
                  <a:txBody>
                    <a:bodyPr/>
                    <a:lstStyle/>
                    <a:p>
                      <a:pPr indent="0" lvl="0" marL="0" marR="0" rtl="0" algn="l">
                        <a:lnSpc>
                          <a:spcPct val="100000"/>
                        </a:lnSpc>
                        <a:spcBef>
                          <a:spcPts val="0"/>
                        </a:spcBef>
                        <a:spcAft>
                          <a:spcPts val="0"/>
                        </a:spcAft>
                        <a:buClr>
                          <a:srgbClr val="FFFFFF"/>
                        </a:buClr>
                        <a:buSzPts val="1100"/>
                        <a:buFont typeface="Helvetica Neue"/>
                        <a:buNone/>
                      </a:pPr>
                      <a:r>
                        <a:rPr b="1" i="0" lang="en" sz="900" u="none" cap="none" strike="noStrike">
                          <a:solidFill>
                            <a:srgbClr val="FFFFFF"/>
                          </a:solidFill>
                          <a:latin typeface="Montserrat"/>
                          <a:ea typeface="Montserrat"/>
                          <a:cs typeface="Montserrat"/>
                          <a:sym typeface="Montserrat"/>
                        </a:rPr>
                        <a:t>August 2008 N=19</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6C6C6C"/>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79%</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26%</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32%</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84</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r>
              <a:tr h="295175">
                <a:tc>
                  <a:txBody>
                    <a:bodyPr/>
                    <a:lstStyle/>
                    <a:p>
                      <a:pPr indent="0" lvl="0" marL="0" marR="0" rtl="0" algn="l">
                        <a:lnSpc>
                          <a:spcPct val="100000"/>
                        </a:lnSpc>
                        <a:spcBef>
                          <a:spcPts val="0"/>
                        </a:spcBef>
                        <a:spcAft>
                          <a:spcPts val="0"/>
                        </a:spcAft>
                        <a:buClr>
                          <a:srgbClr val="FFFFFF"/>
                        </a:buClr>
                        <a:buSzPts val="1100"/>
                        <a:buFont typeface="Helvetica Neue"/>
                        <a:buNone/>
                      </a:pPr>
                      <a:r>
                        <a:rPr b="1" i="0" lang="en" sz="900" u="none" cap="none" strike="noStrike">
                          <a:solidFill>
                            <a:srgbClr val="FFFFFF"/>
                          </a:solidFill>
                          <a:latin typeface="Montserrat"/>
                          <a:ea typeface="Montserrat"/>
                          <a:cs typeface="Montserrat"/>
                          <a:sym typeface="Montserrat"/>
                        </a:rPr>
                        <a:t>September 2008 N=10</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6C6C6C"/>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60%</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30%</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20%</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77</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r>
              <a:tr h="295175">
                <a:tc>
                  <a:txBody>
                    <a:bodyPr/>
                    <a:lstStyle/>
                    <a:p>
                      <a:pPr indent="0" lvl="0" marL="0" marR="0" rtl="0" algn="l">
                        <a:lnSpc>
                          <a:spcPct val="100000"/>
                        </a:lnSpc>
                        <a:spcBef>
                          <a:spcPts val="0"/>
                        </a:spcBef>
                        <a:spcAft>
                          <a:spcPts val="0"/>
                        </a:spcAft>
                        <a:buClr>
                          <a:srgbClr val="FFFFFF"/>
                        </a:buClr>
                        <a:buSzPts val="1100"/>
                        <a:buFont typeface="Helvetica Neue"/>
                        <a:buNone/>
                      </a:pPr>
                      <a:r>
                        <a:rPr b="1" i="0" lang="en" sz="900" u="none" cap="none" strike="noStrike">
                          <a:solidFill>
                            <a:srgbClr val="FFFFFF"/>
                          </a:solidFill>
                          <a:latin typeface="Montserrat"/>
                          <a:ea typeface="Montserrat"/>
                          <a:cs typeface="Montserrat"/>
                          <a:sym typeface="Montserrat"/>
                        </a:rPr>
                        <a:t>October 2008 N=8</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6C6C6C"/>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100%</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25%</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38%</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85</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r>
              <a:tr h="295175">
                <a:tc>
                  <a:txBody>
                    <a:bodyPr/>
                    <a:lstStyle/>
                    <a:p>
                      <a:pPr indent="0" lvl="0" marL="0" marR="0" rtl="0" algn="l">
                        <a:lnSpc>
                          <a:spcPct val="100000"/>
                        </a:lnSpc>
                        <a:spcBef>
                          <a:spcPts val="0"/>
                        </a:spcBef>
                        <a:spcAft>
                          <a:spcPts val="0"/>
                        </a:spcAft>
                        <a:buClr>
                          <a:srgbClr val="FFFFFF"/>
                        </a:buClr>
                        <a:buSzPts val="1100"/>
                        <a:buFont typeface="Helvetica Neue"/>
                        <a:buNone/>
                      </a:pPr>
                      <a:r>
                        <a:rPr b="1" i="0" lang="en" sz="900" u="none" cap="none" strike="noStrike">
                          <a:solidFill>
                            <a:srgbClr val="FFFFFF"/>
                          </a:solidFill>
                          <a:latin typeface="Montserrat"/>
                          <a:ea typeface="Montserrat"/>
                          <a:cs typeface="Montserrat"/>
                          <a:sym typeface="Montserrat"/>
                        </a:rPr>
                        <a:t>November 2008  N=24</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6C6C6C"/>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75%</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50%</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50%</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83</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r>
              <a:tr h="295175">
                <a:tc>
                  <a:txBody>
                    <a:bodyPr/>
                    <a:lstStyle/>
                    <a:p>
                      <a:pPr indent="0" lvl="0" marL="0" marR="0" rtl="0" algn="l">
                        <a:lnSpc>
                          <a:spcPct val="100000"/>
                        </a:lnSpc>
                        <a:spcBef>
                          <a:spcPts val="0"/>
                        </a:spcBef>
                        <a:spcAft>
                          <a:spcPts val="0"/>
                        </a:spcAft>
                        <a:buClr>
                          <a:srgbClr val="FFFFFF"/>
                        </a:buClr>
                        <a:buSzPts val="1100"/>
                        <a:buFont typeface="Helvetica Neue"/>
                        <a:buNone/>
                      </a:pPr>
                      <a:r>
                        <a:rPr b="1" i="0" lang="en" sz="900" u="none" cap="none" strike="noStrike">
                          <a:solidFill>
                            <a:srgbClr val="FFFFFF"/>
                          </a:solidFill>
                          <a:latin typeface="Montserrat"/>
                          <a:ea typeface="Montserrat"/>
                          <a:cs typeface="Montserrat"/>
                          <a:sym typeface="Montserrat"/>
                        </a:rPr>
                        <a:t>December 2008 N=19</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6C6C6C"/>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79%</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42%</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47%</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300"/>
                        <a:buFont typeface="Helvetica Neue"/>
                        <a:buNone/>
                      </a:pPr>
                      <a:r>
                        <a:rPr i="0" lang="en" sz="900" u="none" cap="none" strike="noStrike">
                          <a:solidFill>
                            <a:srgbClr val="000000"/>
                          </a:solidFill>
                          <a:latin typeface="Montserrat"/>
                          <a:ea typeface="Montserrat"/>
                          <a:cs typeface="Montserrat"/>
                          <a:sym typeface="Montserrat"/>
                        </a:rPr>
                        <a:t>88</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r>
              <a:tr h="136025">
                <a:tc>
                  <a:txBody>
                    <a:bodyPr/>
                    <a:lstStyle/>
                    <a:p>
                      <a:pPr indent="0" lvl="0" marL="0" marR="0" rtl="0" algn="ctr">
                        <a:lnSpc>
                          <a:spcPct val="100000"/>
                        </a:lnSpc>
                        <a:spcBef>
                          <a:spcPts val="0"/>
                        </a:spcBef>
                        <a:spcAft>
                          <a:spcPts val="0"/>
                        </a:spcAft>
                        <a:buClr>
                          <a:srgbClr val="FFFFFF"/>
                        </a:buClr>
                        <a:buSzPts val="1100"/>
                        <a:buFont typeface="Helvetica Neue"/>
                        <a:buNone/>
                      </a:pPr>
                      <a:r>
                        <a:rPr b="1" i="0" lang="en" sz="900" u="none" cap="none" strike="noStrike">
                          <a:solidFill>
                            <a:srgbClr val="FFFFFF"/>
                          </a:solidFill>
                          <a:latin typeface="Montserrat"/>
                          <a:ea typeface="Montserrat"/>
                          <a:cs typeface="Montserrat"/>
                          <a:sym typeface="Montserrat"/>
                        </a:rPr>
                        <a:t>Average</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83C925"/>
                    </a:solidFill>
                  </a:tcPr>
                </a:tc>
                <a:tc>
                  <a:txBody>
                    <a:bodyPr/>
                    <a:lstStyle/>
                    <a:p>
                      <a:pPr indent="0" lvl="0" marL="0" marR="0" rtl="0" algn="ctr">
                        <a:lnSpc>
                          <a:spcPct val="100000"/>
                        </a:lnSpc>
                        <a:spcBef>
                          <a:spcPts val="0"/>
                        </a:spcBef>
                        <a:spcAft>
                          <a:spcPts val="0"/>
                        </a:spcAft>
                        <a:buClr>
                          <a:srgbClr val="FFFFFF"/>
                        </a:buClr>
                        <a:buSzPts val="1300"/>
                        <a:buFont typeface="Helvetica Neue"/>
                        <a:buNone/>
                      </a:pPr>
                      <a:r>
                        <a:rPr b="1" i="0" lang="en" sz="900" u="none" cap="none" strike="noStrike">
                          <a:solidFill>
                            <a:srgbClr val="FFFFFF"/>
                          </a:solidFill>
                          <a:latin typeface="Montserrat"/>
                          <a:ea typeface="Montserrat"/>
                          <a:cs typeface="Montserrat"/>
                          <a:sym typeface="Montserrat"/>
                        </a:rPr>
                        <a:t>76%</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83C925"/>
                    </a:solidFill>
                  </a:tcPr>
                </a:tc>
                <a:tc>
                  <a:txBody>
                    <a:bodyPr/>
                    <a:lstStyle/>
                    <a:p>
                      <a:pPr indent="0" lvl="0" marL="0" marR="0" rtl="0" algn="ctr">
                        <a:lnSpc>
                          <a:spcPct val="100000"/>
                        </a:lnSpc>
                        <a:spcBef>
                          <a:spcPts val="0"/>
                        </a:spcBef>
                        <a:spcAft>
                          <a:spcPts val="0"/>
                        </a:spcAft>
                        <a:buClr>
                          <a:srgbClr val="FFFFFF"/>
                        </a:buClr>
                        <a:buSzPts val="1300"/>
                        <a:buFont typeface="Helvetica Neue"/>
                        <a:buNone/>
                      </a:pPr>
                      <a:r>
                        <a:rPr b="1" i="0" lang="en" sz="900" u="none" cap="none" strike="noStrike">
                          <a:solidFill>
                            <a:srgbClr val="FFFFFF"/>
                          </a:solidFill>
                          <a:latin typeface="Montserrat"/>
                          <a:ea typeface="Montserrat"/>
                          <a:cs typeface="Montserrat"/>
                          <a:sym typeface="Montserrat"/>
                        </a:rPr>
                        <a:t>33%</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83C925"/>
                    </a:solidFill>
                  </a:tcPr>
                </a:tc>
                <a:tc>
                  <a:txBody>
                    <a:bodyPr/>
                    <a:lstStyle/>
                    <a:p>
                      <a:pPr indent="0" lvl="0" marL="0" marR="0" rtl="0" algn="ctr">
                        <a:lnSpc>
                          <a:spcPct val="100000"/>
                        </a:lnSpc>
                        <a:spcBef>
                          <a:spcPts val="0"/>
                        </a:spcBef>
                        <a:spcAft>
                          <a:spcPts val="0"/>
                        </a:spcAft>
                        <a:buClr>
                          <a:srgbClr val="FFFFFF"/>
                        </a:buClr>
                        <a:buSzPts val="1300"/>
                        <a:buFont typeface="Helvetica Neue"/>
                        <a:buNone/>
                      </a:pPr>
                      <a:r>
                        <a:rPr b="1" i="0" lang="en" sz="900" u="none" cap="none" strike="noStrike">
                          <a:solidFill>
                            <a:srgbClr val="FFFFFF"/>
                          </a:solidFill>
                          <a:latin typeface="Montserrat"/>
                          <a:ea typeface="Montserrat"/>
                          <a:cs typeface="Montserrat"/>
                          <a:sym typeface="Montserrat"/>
                        </a:rPr>
                        <a:t>28%</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83C925"/>
                    </a:solidFill>
                  </a:tcPr>
                </a:tc>
                <a:tc>
                  <a:txBody>
                    <a:bodyPr/>
                    <a:lstStyle/>
                    <a:p>
                      <a:pPr indent="0" lvl="0" marL="0" marR="0" rtl="0" algn="ctr">
                        <a:lnSpc>
                          <a:spcPct val="100000"/>
                        </a:lnSpc>
                        <a:spcBef>
                          <a:spcPts val="0"/>
                        </a:spcBef>
                        <a:spcAft>
                          <a:spcPts val="0"/>
                        </a:spcAft>
                        <a:buClr>
                          <a:srgbClr val="FFFFFF"/>
                        </a:buClr>
                        <a:buSzPts val="1300"/>
                        <a:buFont typeface="Helvetica Neue"/>
                        <a:buNone/>
                      </a:pPr>
                      <a:r>
                        <a:rPr b="1" i="0" lang="en" sz="900" u="none" cap="none" strike="noStrike">
                          <a:solidFill>
                            <a:srgbClr val="FFFFFF"/>
                          </a:solidFill>
                          <a:latin typeface="Montserrat"/>
                          <a:ea typeface="Montserrat"/>
                          <a:cs typeface="Montserrat"/>
                          <a:sym typeface="Montserrat"/>
                        </a:rPr>
                        <a:t>80</a:t>
                      </a:r>
                      <a:endParaRPr i="0" sz="900" u="none" cap="none" strike="noStrike">
                        <a:solidFill>
                          <a:srgbClr val="000000"/>
                        </a:solidFill>
                        <a:latin typeface="Montserrat"/>
                        <a:ea typeface="Montserrat"/>
                        <a:cs typeface="Montserrat"/>
                        <a:sym typeface="Montserrat"/>
                      </a:endParaRPr>
                    </a:p>
                  </a:txBody>
                  <a:tcPr marT="31200" marB="31200" marR="31200" marL="312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83C925"/>
                    </a:solidFill>
                  </a:tcPr>
                </a:tc>
              </a:tr>
            </a:tbl>
          </a:graphicData>
        </a:graphic>
      </p:graphicFrame>
      <p:pic>
        <p:nvPicPr>
          <p:cNvPr id="100" name="Google Shape;100;p19"/>
          <p:cNvPicPr preferRelativeResize="0"/>
          <p:nvPr/>
        </p:nvPicPr>
        <p:blipFill rotWithShape="1">
          <a:blip r:embed="rId3">
            <a:alphaModFix/>
          </a:blip>
          <a:srcRect b="0" l="0" r="0" t="23118"/>
          <a:stretch/>
        </p:blipFill>
        <p:spPr>
          <a:xfrm>
            <a:off x="4952475" y="2780975"/>
            <a:ext cx="2641826" cy="1787849"/>
          </a:xfrm>
          <a:prstGeom prst="rect">
            <a:avLst/>
          </a:prstGeom>
          <a:noFill/>
          <a:ln>
            <a:noFill/>
          </a:ln>
        </p:spPr>
      </p:pic>
      <p:sp>
        <p:nvSpPr>
          <p:cNvPr id="101" name="Google Shape;101;p19"/>
          <p:cNvSpPr txBox="1"/>
          <p:nvPr>
            <p:ph type="title"/>
          </p:nvPr>
        </p:nvSpPr>
        <p:spPr>
          <a:xfrm>
            <a:off x="193050" y="-97275"/>
            <a:ext cx="87579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891"/>
              <a:buNone/>
            </a:pPr>
            <a:r>
              <a:rPr b="1" lang="en" sz="1800"/>
              <a:t>PROOF IN THE NUMBERS</a:t>
            </a:r>
            <a:r>
              <a:rPr b="1" lang="en" sz="1800"/>
              <a:t>: </a:t>
            </a:r>
            <a:r>
              <a:rPr lang="en" sz="2636"/>
              <a:t>Initial Data Collection</a:t>
            </a:r>
            <a:endParaRPr sz="2636"/>
          </a:p>
        </p:txBody>
      </p:sp>
      <p:pic>
        <p:nvPicPr>
          <p:cNvPr id="102" name="Google Shape;102;p19"/>
          <p:cNvPicPr preferRelativeResize="0"/>
          <p:nvPr/>
        </p:nvPicPr>
        <p:blipFill rotWithShape="1">
          <a:blip r:embed="rId3">
            <a:alphaModFix/>
          </a:blip>
          <a:srcRect b="78114" l="0" r="0" t="0"/>
          <a:stretch/>
        </p:blipFill>
        <p:spPr>
          <a:xfrm>
            <a:off x="7106300" y="3558725"/>
            <a:ext cx="2641826" cy="5089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193050" y="76200"/>
            <a:ext cx="87579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891"/>
              <a:buNone/>
            </a:pPr>
            <a:r>
              <a:rPr b="1" lang="en" sz="1800"/>
              <a:t>PROOF IN THE NUMBERS: </a:t>
            </a:r>
            <a:endParaRPr b="1" sz="1800"/>
          </a:p>
          <a:p>
            <a:pPr indent="0" lvl="0" marL="0" rtl="0" algn="ctr">
              <a:spcBef>
                <a:spcPts val="0"/>
              </a:spcBef>
              <a:spcAft>
                <a:spcPts val="0"/>
              </a:spcAft>
              <a:buSzPts val="891"/>
              <a:buNone/>
            </a:pPr>
            <a:r>
              <a:rPr lang="en" sz="2636"/>
              <a:t>RIET Protocol vs Standard Processes</a:t>
            </a:r>
            <a:endParaRPr sz="2636"/>
          </a:p>
        </p:txBody>
      </p:sp>
      <p:sp>
        <p:nvSpPr>
          <p:cNvPr id="108" name="Google Shape;108;p20"/>
          <p:cNvSpPr txBox="1"/>
          <p:nvPr/>
        </p:nvSpPr>
        <p:spPr>
          <a:xfrm>
            <a:off x="193050" y="1223100"/>
            <a:ext cx="2853600" cy="284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Montserrat"/>
                <a:ea typeface="Montserrat"/>
                <a:cs typeface="Montserrat"/>
                <a:sym typeface="Montserrat"/>
              </a:rPr>
              <a:t>First Qtr of 2009:  The RIET Protocol was implemented for a portion of the patients of one surgeon.  We recorded active assisted range of motion (AAROM) for all of the patients of this single surgeon and compared the use of the RIET protocol versus the traditional TKA rehab (non-protocol).  The differences were significant.  </a:t>
            </a:r>
            <a:endParaRPr sz="4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5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5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5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5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5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5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5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5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600">
              <a:solidFill>
                <a:schemeClr val="dk2"/>
              </a:solidFill>
              <a:latin typeface="Montserrat"/>
              <a:ea typeface="Montserrat"/>
              <a:cs typeface="Montserrat"/>
              <a:sym typeface="Montserrat"/>
            </a:endParaRPr>
          </a:p>
        </p:txBody>
      </p:sp>
      <p:pic>
        <p:nvPicPr>
          <p:cNvPr id="109" name="Google Shape;109;p20"/>
          <p:cNvPicPr preferRelativeResize="0"/>
          <p:nvPr/>
        </p:nvPicPr>
        <p:blipFill rotWithShape="1">
          <a:blip r:embed="rId3">
            <a:alphaModFix/>
          </a:blip>
          <a:srcRect b="0" l="0" r="0" t="0"/>
          <a:stretch/>
        </p:blipFill>
        <p:spPr>
          <a:xfrm>
            <a:off x="3159973" y="2216699"/>
            <a:ext cx="5907825" cy="2411300"/>
          </a:xfrm>
          <a:prstGeom prst="rect">
            <a:avLst/>
          </a:prstGeom>
          <a:noFill/>
          <a:ln>
            <a:noFill/>
          </a:ln>
        </p:spPr>
      </p:pic>
      <p:graphicFrame>
        <p:nvGraphicFramePr>
          <p:cNvPr id="110" name="Google Shape;110;p20"/>
          <p:cNvGraphicFramePr/>
          <p:nvPr/>
        </p:nvGraphicFramePr>
        <p:xfrm>
          <a:off x="3725763" y="1173597"/>
          <a:ext cx="3000000" cy="3000000"/>
        </p:xfrm>
        <a:graphic>
          <a:graphicData uri="http://schemas.openxmlformats.org/drawingml/2006/table">
            <a:tbl>
              <a:tblPr>
                <a:noFill/>
                <a:tableStyleId>{D70E4E95-0BA9-425A-BD90-25288EBB4C05}</a:tableStyleId>
              </a:tblPr>
              <a:tblGrid>
                <a:gridCol w="1510350"/>
                <a:gridCol w="1442850"/>
                <a:gridCol w="1823050"/>
              </a:tblGrid>
              <a:tr h="325775">
                <a:tc>
                  <a:txBody>
                    <a:bodyPr/>
                    <a:lstStyle/>
                    <a:p>
                      <a:pPr indent="0" lvl="0" marL="0" marR="0" rtl="0" algn="ctr">
                        <a:lnSpc>
                          <a:spcPct val="100000"/>
                        </a:lnSpc>
                        <a:spcBef>
                          <a:spcPts val="0"/>
                        </a:spcBef>
                        <a:spcAft>
                          <a:spcPts val="0"/>
                        </a:spcAft>
                        <a:buClr>
                          <a:srgbClr val="000000"/>
                        </a:buClr>
                        <a:buSzPts val="600"/>
                        <a:buFont typeface="Calibri"/>
                        <a:buNone/>
                      </a:pPr>
                      <a:r>
                        <a:t/>
                      </a:r>
                      <a:endParaRPr i="0" sz="900" u="none" cap="none" strike="noStrike">
                        <a:solidFill>
                          <a:srgbClr val="000000"/>
                        </a:solidFill>
                        <a:latin typeface="Montserrat"/>
                        <a:ea typeface="Montserrat"/>
                        <a:cs typeface="Montserrat"/>
                        <a:sym typeface="Montserrat"/>
                      </a:endParaRPr>
                    </a:p>
                  </a:txBody>
                  <a:tcPr marT="32275" marB="32275" marR="32275" marL="32275">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83C925"/>
                    </a:solidFill>
                  </a:tcPr>
                </a:tc>
                <a:tc>
                  <a:txBody>
                    <a:bodyPr/>
                    <a:lstStyle/>
                    <a:p>
                      <a:pPr indent="0" lvl="0" marL="0" marR="0" rtl="0" algn="ctr">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RIET Protocol  N=39</a:t>
                      </a:r>
                      <a:endParaRPr i="0" sz="900" u="none" cap="none" strike="noStrike">
                        <a:solidFill>
                          <a:srgbClr val="000000"/>
                        </a:solidFill>
                        <a:latin typeface="Montserrat"/>
                        <a:ea typeface="Montserrat"/>
                        <a:cs typeface="Montserrat"/>
                        <a:sym typeface="Montserrat"/>
                      </a:endParaRPr>
                    </a:p>
                  </a:txBody>
                  <a:tcPr marT="32275" marB="32275" marR="32275" marL="32275"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83C925"/>
                    </a:solidFill>
                  </a:tcPr>
                </a:tc>
                <a:tc>
                  <a:txBody>
                    <a:bodyPr/>
                    <a:lstStyle/>
                    <a:p>
                      <a:pPr indent="0" lvl="0" marL="0" marR="0" rtl="0" algn="ctr">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 Non Protocol  N=24</a:t>
                      </a:r>
                      <a:endParaRPr i="0" sz="900" u="none" cap="none" strike="noStrike">
                        <a:solidFill>
                          <a:srgbClr val="000000"/>
                        </a:solidFill>
                        <a:latin typeface="Montserrat"/>
                        <a:ea typeface="Montserrat"/>
                        <a:cs typeface="Montserrat"/>
                        <a:sym typeface="Montserrat"/>
                      </a:endParaRPr>
                    </a:p>
                  </a:txBody>
                  <a:tcPr marT="32275" marB="32275" marR="32275" marL="32275"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83C925"/>
                    </a:solidFill>
                  </a:tcPr>
                </a:tc>
              </a:tr>
              <a:tr h="333850">
                <a:tc>
                  <a:txBody>
                    <a:bodyPr/>
                    <a:lstStyle/>
                    <a:p>
                      <a:pPr indent="0" lvl="0" marL="0" marR="0" rtl="0" algn="ctr">
                        <a:lnSpc>
                          <a:spcPct val="100000"/>
                        </a:lnSpc>
                        <a:spcBef>
                          <a:spcPts val="0"/>
                        </a:spcBef>
                        <a:spcAft>
                          <a:spcPts val="0"/>
                        </a:spcAft>
                        <a:buClr>
                          <a:srgbClr val="FFFFFF"/>
                        </a:buClr>
                        <a:buSzPts val="1100"/>
                        <a:buFont typeface="Helvetica Neue"/>
                        <a:buNone/>
                      </a:pPr>
                      <a:r>
                        <a:rPr b="1" i="0" lang="en" sz="900" u="none" cap="none" strike="noStrike">
                          <a:solidFill>
                            <a:srgbClr val="FFFFFF"/>
                          </a:solidFill>
                          <a:latin typeface="Montserrat"/>
                          <a:ea typeface="Montserrat"/>
                          <a:cs typeface="Montserrat"/>
                          <a:sym typeface="Montserrat"/>
                        </a:rPr>
                        <a:t>0-5 Degrees Knee Extension</a:t>
                      </a:r>
                      <a:endParaRPr i="0" sz="900" u="none" cap="none" strike="noStrike">
                        <a:solidFill>
                          <a:srgbClr val="000000"/>
                        </a:solidFill>
                        <a:latin typeface="Montserrat"/>
                        <a:ea typeface="Montserrat"/>
                        <a:cs typeface="Montserrat"/>
                        <a:sym typeface="Montserrat"/>
                      </a:endParaRPr>
                    </a:p>
                  </a:txBody>
                  <a:tcPr marT="32275" marB="32275" marR="32275" marL="32275"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6C6C6C"/>
                    </a:solidFill>
                  </a:tcPr>
                </a:tc>
                <a:tc>
                  <a:txBody>
                    <a:bodyPr/>
                    <a:lstStyle/>
                    <a:p>
                      <a:pPr indent="0" lvl="0" marL="0" marR="0" rtl="0" algn="ctr">
                        <a:lnSpc>
                          <a:spcPct val="100000"/>
                        </a:lnSpc>
                        <a:spcBef>
                          <a:spcPts val="0"/>
                        </a:spcBef>
                        <a:spcAft>
                          <a:spcPts val="0"/>
                        </a:spcAft>
                        <a:buClr>
                          <a:srgbClr val="000000"/>
                        </a:buClr>
                        <a:buSzPts val="1200"/>
                        <a:buFont typeface="Helvetica Neue"/>
                        <a:buNone/>
                      </a:pPr>
                      <a:r>
                        <a:rPr i="0" lang="en" sz="900" u="none" cap="none" strike="noStrike">
                          <a:solidFill>
                            <a:srgbClr val="000000"/>
                          </a:solidFill>
                          <a:latin typeface="Montserrat"/>
                          <a:ea typeface="Montserrat"/>
                          <a:cs typeface="Montserrat"/>
                          <a:sym typeface="Montserrat"/>
                        </a:rPr>
                        <a:t>100%</a:t>
                      </a:r>
                      <a:endParaRPr i="0" sz="900" u="none" cap="none" strike="noStrike">
                        <a:solidFill>
                          <a:srgbClr val="000000"/>
                        </a:solidFill>
                        <a:latin typeface="Montserrat"/>
                        <a:ea typeface="Montserrat"/>
                        <a:cs typeface="Montserrat"/>
                        <a:sym typeface="Montserrat"/>
                      </a:endParaRPr>
                    </a:p>
                  </a:txBody>
                  <a:tcPr marT="32275" marB="32275" marR="32275" marL="32275"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200"/>
                        <a:buFont typeface="Helvetica Neue"/>
                        <a:buNone/>
                      </a:pPr>
                      <a:r>
                        <a:rPr i="0" lang="en" sz="900" u="none" cap="none" strike="noStrike">
                          <a:solidFill>
                            <a:srgbClr val="000000"/>
                          </a:solidFill>
                          <a:latin typeface="Montserrat"/>
                          <a:ea typeface="Montserrat"/>
                          <a:cs typeface="Montserrat"/>
                          <a:sym typeface="Montserrat"/>
                        </a:rPr>
                        <a:t>46%</a:t>
                      </a:r>
                      <a:endParaRPr i="0" sz="900" u="none" cap="none" strike="noStrike">
                        <a:solidFill>
                          <a:srgbClr val="000000"/>
                        </a:solidFill>
                        <a:latin typeface="Montserrat"/>
                        <a:ea typeface="Montserrat"/>
                        <a:cs typeface="Montserrat"/>
                        <a:sym typeface="Montserrat"/>
                      </a:endParaRPr>
                    </a:p>
                  </a:txBody>
                  <a:tcPr marT="32275" marB="32275" marR="32275" marL="32275"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r>
              <a:tr h="346975">
                <a:tc>
                  <a:txBody>
                    <a:bodyPr/>
                    <a:lstStyle/>
                    <a:p>
                      <a:pPr indent="0" lvl="0" marL="0" marR="0" rtl="0" algn="ctr">
                        <a:lnSpc>
                          <a:spcPct val="100000"/>
                        </a:lnSpc>
                        <a:spcBef>
                          <a:spcPts val="0"/>
                        </a:spcBef>
                        <a:spcAft>
                          <a:spcPts val="0"/>
                        </a:spcAft>
                        <a:buClr>
                          <a:srgbClr val="FFFFFF"/>
                        </a:buClr>
                        <a:buSzPts val="1100"/>
                        <a:buFont typeface="Helvetica Neue"/>
                        <a:buNone/>
                      </a:pPr>
                      <a:r>
                        <a:rPr b="1" i="0" lang="en" sz="900" u="none" cap="none" strike="noStrike">
                          <a:solidFill>
                            <a:srgbClr val="FFFFFF"/>
                          </a:solidFill>
                          <a:latin typeface="Montserrat"/>
                          <a:ea typeface="Montserrat"/>
                          <a:cs typeface="Montserrat"/>
                          <a:sym typeface="Montserrat"/>
                        </a:rPr>
                        <a:t>85 degrees or &gt; Knee Flexion</a:t>
                      </a:r>
                      <a:endParaRPr i="0" sz="900" u="none" cap="none" strike="noStrike">
                        <a:solidFill>
                          <a:srgbClr val="000000"/>
                        </a:solidFill>
                        <a:latin typeface="Montserrat"/>
                        <a:ea typeface="Montserrat"/>
                        <a:cs typeface="Montserrat"/>
                        <a:sym typeface="Montserrat"/>
                      </a:endParaRPr>
                    </a:p>
                  </a:txBody>
                  <a:tcPr marT="32275" marB="32275" marR="32275" marL="32275"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6C6C6C"/>
                    </a:solidFill>
                  </a:tcPr>
                </a:tc>
                <a:tc>
                  <a:txBody>
                    <a:bodyPr/>
                    <a:lstStyle/>
                    <a:p>
                      <a:pPr indent="0" lvl="0" marL="0" marR="0" rtl="0" algn="ctr">
                        <a:lnSpc>
                          <a:spcPct val="100000"/>
                        </a:lnSpc>
                        <a:spcBef>
                          <a:spcPts val="0"/>
                        </a:spcBef>
                        <a:spcAft>
                          <a:spcPts val="0"/>
                        </a:spcAft>
                        <a:buClr>
                          <a:srgbClr val="000000"/>
                        </a:buClr>
                        <a:buSzPts val="1200"/>
                        <a:buFont typeface="Helvetica Neue"/>
                        <a:buNone/>
                      </a:pPr>
                      <a:r>
                        <a:rPr i="0" lang="en" sz="900" u="none" cap="none" strike="noStrike">
                          <a:solidFill>
                            <a:srgbClr val="000000"/>
                          </a:solidFill>
                          <a:latin typeface="Montserrat"/>
                          <a:ea typeface="Montserrat"/>
                          <a:cs typeface="Montserrat"/>
                          <a:sym typeface="Montserrat"/>
                        </a:rPr>
                        <a:t>87%</a:t>
                      </a:r>
                      <a:endParaRPr i="0" sz="900" u="none" cap="none" strike="noStrike">
                        <a:solidFill>
                          <a:srgbClr val="000000"/>
                        </a:solidFill>
                        <a:latin typeface="Montserrat"/>
                        <a:ea typeface="Montserrat"/>
                        <a:cs typeface="Montserrat"/>
                        <a:sym typeface="Montserrat"/>
                      </a:endParaRPr>
                    </a:p>
                  </a:txBody>
                  <a:tcPr marT="32275" marB="32275" marR="32275" marL="32275"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200"/>
                        <a:buFont typeface="Helvetica Neue"/>
                        <a:buNone/>
                      </a:pPr>
                      <a:r>
                        <a:rPr i="0" lang="en" sz="900" u="none" cap="none" strike="noStrike">
                          <a:solidFill>
                            <a:srgbClr val="000000"/>
                          </a:solidFill>
                          <a:latin typeface="Montserrat"/>
                          <a:ea typeface="Montserrat"/>
                          <a:cs typeface="Montserrat"/>
                          <a:sym typeface="Montserrat"/>
                        </a:rPr>
                        <a:t>29%</a:t>
                      </a:r>
                      <a:endParaRPr i="0" sz="900" u="none" cap="none" strike="noStrike">
                        <a:solidFill>
                          <a:srgbClr val="000000"/>
                        </a:solidFill>
                        <a:latin typeface="Montserrat"/>
                        <a:ea typeface="Montserrat"/>
                        <a:cs typeface="Montserrat"/>
                        <a:sym typeface="Montserrat"/>
                      </a:endParaRPr>
                    </a:p>
                  </a:txBody>
                  <a:tcPr marT="32275" marB="32275" marR="32275" marL="32275"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0" y="-97275"/>
            <a:ext cx="9144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891"/>
              <a:buNone/>
            </a:pPr>
            <a:r>
              <a:rPr b="1" lang="en" sz="1800"/>
              <a:t>PROOF IN THE NUMBERS:</a:t>
            </a:r>
            <a:r>
              <a:rPr b="1" lang="en" sz="1800"/>
              <a:t> </a:t>
            </a:r>
            <a:r>
              <a:rPr lang="en" sz="2636"/>
              <a:t>After Improved Education &amp; Goals</a:t>
            </a:r>
            <a:endParaRPr sz="2636"/>
          </a:p>
        </p:txBody>
      </p:sp>
      <p:sp>
        <p:nvSpPr>
          <p:cNvPr id="116" name="Google Shape;116;p21"/>
          <p:cNvSpPr txBox="1"/>
          <p:nvPr/>
        </p:nvSpPr>
        <p:spPr>
          <a:xfrm>
            <a:off x="5050825" y="690750"/>
            <a:ext cx="3903900" cy="284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Montserrat"/>
                <a:ea typeface="Montserrat"/>
                <a:cs typeface="Montserrat"/>
                <a:sym typeface="Montserrat"/>
              </a:rPr>
              <a:t>In 2010 we were providing better education to all staff members and upgraded our objective goals.  We believed that full knee extension was critical and started tracking this data.  We also increased our knee flexion goal to 90 degrees or greater. </a:t>
            </a:r>
            <a:r>
              <a:rPr lang="en" sz="1300">
                <a:solidFill>
                  <a:schemeClr val="dk2"/>
                </a:solidFill>
                <a:latin typeface="Montserrat"/>
                <a:ea typeface="Montserrat"/>
                <a:cs typeface="Montserrat"/>
                <a:sym typeface="Montserrat"/>
              </a:rPr>
              <a:t>We continued to see improvements.</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5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5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5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5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5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5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5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5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600">
              <a:solidFill>
                <a:schemeClr val="dk2"/>
              </a:solidFill>
              <a:latin typeface="Montserrat"/>
              <a:ea typeface="Montserrat"/>
              <a:cs typeface="Montserrat"/>
              <a:sym typeface="Montserrat"/>
            </a:endParaRPr>
          </a:p>
        </p:txBody>
      </p:sp>
      <p:pic>
        <p:nvPicPr>
          <p:cNvPr id="117" name="Google Shape;117;p21"/>
          <p:cNvPicPr preferRelativeResize="0"/>
          <p:nvPr/>
        </p:nvPicPr>
        <p:blipFill rotWithShape="1">
          <a:blip r:embed="rId3">
            <a:alphaModFix/>
          </a:blip>
          <a:srcRect b="0" l="0" r="0" t="0"/>
          <a:stretch/>
        </p:blipFill>
        <p:spPr>
          <a:xfrm>
            <a:off x="5459775" y="2255825"/>
            <a:ext cx="2722767" cy="2294550"/>
          </a:xfrm>
          <a:prstGeom prst="rect">
            <a:avLst/>
          </a:prstGeom>
          <a:noFill/>
          <a:ln>
            <a:noFill/>
          </a:ln>
        </p:spPr>
      </p:pic>
      <p:graphicFrame>
        <p:nvGraphicFramePr>
          <p:cNvPr id="118" name="Google Shape;118;p21"/>
          <p:cNvGraphicFramePr/>
          <p:nvPr/>
        </p:nvGraphicFramePr>
        <p:xfrm>
          <a:off x="389975" y="668320"/>
          <a:ext cx="3000000" cy="3000000"/>
        </p:xfrm>
        <a:graphic>
          <a:graphicData uri="http://schemas.openxmlformats.org/drawingml/2006/table">
            <a:tbl>
              <a:tblPr>
                <a:noFill/>
                <a:tableStyleId>{D70E4E95-0BA9-425A-BD90-25288EBB4C05}</a:tableStyleId>
              </a:tblPr>
              <a:tblGrid>
                <a:gridCol w="1084725"/>
                <a:gridCol w="828900"/>
                <a:gridCol w="803025"/>
                <a:gridCol w="796550"/>
                <a:gridCol w="814875"/>
              </a:tblGrid>
              <a:tr h="389875">
                <a:tc>
                  <a:txBody>
                    <a:bodyPr/>
                    <a:lstStyle/>
                    <a:p>
                      <a:pPr indent="0" lvl="0" marL="0" marR="0" rtl="0" algn="ctr">
                        <a:lnSpc>
                          <a:spcPct val="100000"/>
                        </a:lnSpc>
                        <a:spcBef>
                          <a:spcPts val="0"/>
                        </a:spcBef>
                        <a:spcAft>
                          <a:spcPts val="0"/>
                        </a:spcAft>
                        <a:buClr>
                          <a:srgbClr val="000000"/>
                        </a:buClr>
                        <a:buSzPts val="600"/>
                        <a:buFont typeface="Calibri"/>
                        <a:buNone/>
                      </a:pPr>
                      <a:r>
                        <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0070C0"/>
                    </a:solidFill>
                  </a:tcPr>
                </a:tc>
                <a:tc>
                  <a:txBody>
                    <a:bodyPr/>
                    <a:lstStyle/>
                    <a:p>
                      <a:pPr indent="0" lvl="0" marL="0" marR="0" rtl="0" algn="ctr">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(0-5 deg)  Extension</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0070C0"/>
                    </a:solidFill>
                  </a:tcPr>
                </a:tc>
                <a:tc>
                  <a:txBody>
                    <a:bodyPr/>
                    <a:lstStyle/>
                    <a:p>
                      <a:pPr indent="0" lvl="0" marL="0" marR="0" rtl="0" algn="ctr">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Full knee Extension</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0070C0"/>
                    </a:solidFill>
                  </a:tcPr>
                </a:tc>
                <a:tc>
                  <a:txBody>
                    <a:bodyPr/>
                    <a:lstStyle/>
                    <a:p>
                      <a:pPr indent="0" lvl="0" marL="0" marR="0" rtl="0" algn="ctr">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Flexion &gt; or= 90 Degrees</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0070C0"/>
                    </a:solidFill>
                  </a:tcPr>
                </a:tc>
                <a:tc>
                  <a:txBody>
                    <a:bodyPr/>
                    <a:lstStyle/>
                    <a:p>
                      <a:pPr indent="0" lvl="0" marL="0" marR="0" rtl="0" algn="ctr">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Average Knee Flexion</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0070C0"/>
                    </a:solidFill>
                  </a:tcPr>
                </a:tc>
              </a:tr>
              <a:tr h="274325">
                <a:tc>
                  <a:txBody>
                    <a:bodyPr/>
                    <a:lstStyle/>
                    <a:p>
                      <a:pPr indent="0" lvl="0" marL="0" marR="0" rtl="0" algn="l">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January 2010    N= 32</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6C6C6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97%</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72%</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56%</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90</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r>
              <a:tr h="274325">
                <a:tc>
                  <a:txBody>
                    <a:bodyPr/>
                    <a:lstStyle/>
                    <a:p>
                      <a:pPr indent="0" lvl="0" marL="0" marR="0" rtl="0" algn="l">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February 2010  N=38</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6C6C6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95%</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55%</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66%</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85</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r>
              <a:tr h="274325">
                <a:tc>
                  <a:txBody>
                    <a:bodyPr/>
                    <a:lstStyle/>
                    <a:p>
                      <a:pPr indent="0" lvl="0" marL="0" marR="0" rtl="0" algn="l">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March 2010  N=33</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6C6C6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100%</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67%</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64%</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89</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r>
              <a:tr h="274325">
                <a:tc>
                  <a:txBody>
                    <a:bodyPr/>
                    <a:lstStyle/>
                    <a:p>
                      <a:pPr indent="0" lvl="0" marL="0" marR="0" rtl="0" algn="l">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April 2010 N=28</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6C6C6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100%</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75%</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61%</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94</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r>
              <a:tr h="274325">
                <a:tc>
                  <a:txBody>
                    <a:bodyPr/>
                    <a:lstStyle/>
                    <a:p>
                      <a:pPr indent="0" lvl="0" marL="0" marR="0" rtl="0" algn="l">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May 2010 N=25</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6C6C6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96%</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67%</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60%</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91</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r>
              <a:tr h="274325">
                <a:tc>
                  <a:txBody>
                    <a:bodyPr/>
                    <a:lstStyle/>
                    <a:p>
                      <a:pPr indent="0" lvl="0" marL="0" marR="0" rtl="0" algn="l">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June 2010 N=33</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6C6C6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100%</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76%</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79%</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92</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r>
              <a:tr h="274325">
                <a:tc>
                  <a:txBody>
                    <a:bodyPr/>
                    <a:lstStyle/>
                    <a:p>
                      <a:pPr indent="0" lvl="0" marL="0" marR="0" rtl="0" algn="l">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July 2010 N=16</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6C6C6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100%</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56%</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69%</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90</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r>
              <a:tr h="274325">
                <a:tc>
                  <a:txBody>
                    <a:bodyPr/>
                    <a:lstStyle/>
                    <a:p>
                      <a:pPr indent="0" lvl="0" marL="0" marR="0" rtl="0" algn="l">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August 2010 N=24</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6C6C6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96%</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88%</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67%</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90</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r>
              <a:tr h="274325">
                <a:tc>
                  <a:txBody>
                    <a:bodyPr/>
                    <a:lstStyle/>
                    <a:p>
                      <a:pPr indent="0" lvl="0" marL="0" marR="0" rtl="0" algn="l">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September 2010 N=32</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6C6C6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97%</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81%</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66%</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91</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r>
              <a:tr h="274325">
                <a:tc>
                  <a:txBody>
                    <a:bodyPr/>
                    <a:lstStyle/>
                    <a:p>
                      <a:pPr indent="0" lvl="0" marL="0" marR="0" rtl="0" algn="l">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October 2010 N=30</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6C6C6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100%</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63%</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60%</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91</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r>
              <a:tr h="274325">
                <a:tc>
                  <a:txBody>
                    <a:bodyPr/>
                    <a:lstStyle/>
                    <a:p>
                      <a:pPr indent="0" lvl="0" marL="0" marR="0" rtl="0" algn="l">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November 2010  N=43</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6C6C6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95%</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56%</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65%</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86</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FFFFFF"/>
                    </a:solidFill>
                  </a:tcPr>
                </a:tc>
              </a:tr>
              <a:tr h="274325">
                <a:tc>
                  <a:txBody>
                    <a:bodyPr/>
                    <a:lstStyle/>
                    <a:p>
                      <a:pPr indent="0" lvl="0" marL="0" marR="0" rtl="0" algn="l">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December 2010 N=30</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6C6C6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93%</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67%</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70%</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c>
                  <a:txBody>
                    <a:bodyPr/>
                    <a:lstStyle/>
                    <a:p>
                      <a:pPr indent="0" lvl="0" marL="0" marR="0" rtl="0" algn="ctr">
                        <a:lnSpc>
                          <a:spcPct val="100000"/>
                        </a:lnSpc>
                        <a:spcBef>
                          <a:spcPts val="0"/>
                        </a:spcBef>
                        <a:spcAft>
                          <a:spcPts val="0"/>
                        </a:spcAft>
                        <a:buClr>
                          <a:srgbClr val="000000"/>
                        </a:buClr>
                        <a:buSzPts val="1000"/>
                        <a:buFont typeface="Helvetica Neue"/>
                        <a:buNone/>
                      </a:pPr>
                      <a:r>
                        <a:rPr i="0" lang="en" sz="900" u="none" cap="none" strike="noStrike">
                          <a:solidFill>
                            <a:srgbClr val="000000"/>
                          </a:solidFill>
                          <a:latin typeface="Montserrat"/>
                          <a:ea typeface="Montserrat"/>
                          <a:cs typeface="Montserrat"/>
                          <a:sym typeface="Montserrat"/>
                        </a:rPr>
                        <a:t>88</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ECECEC"/>
                    </a:solidFill>
                  </a:tcPr>
                </a:tc>
              </a:tr>
              <a:tr h="158750">
                <a:tc>
                  <a:txBody>
                    <a:bodyPr/>
                    <a:lstStyle/>
                    <a:p>
                      <a:pPr indent="0" lvl="0" marL="0" marR="0" rtl="0" algn="ctr">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Average</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83C925"/>
                    </a:solidFill>
                  </a:tcPr>
                </a:tc>
                <a:tc>
                  <a:txBody>
                    <a:bodyPr/>
                    <a:lstStyle/>
                    <a:p>
                      <a:pPr indent="0" lvl="0" marL="0" marR="0" rtl="0" algn="ctr">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97%</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83C925"/>
                    </a:solidFill>
                  </a:tcPr>
                </a:tc>
                <a:tc>
                  <a:txBody>
                    <a:bodyPr/>
                    <a:lstStyle/>
                    <a:p>
                      <a:pPr indent="0" lvl="0" marL="0" marR="0" rtl="0" algn="ctr">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69%</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83C925"/>
                    </a:solidFill>
                  </a:tcPr>
                </a:tc>
                <a:tc>
                  <a:txBody>
                    <a:bodyPr/>
                    <a:lstStyle/>
                    <a:p>
                      <a:pPr indent="0" lvl="0" marL="0" marR="0" rtl="0" algn="ctr">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65%</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83C925"/>
                    </a:solidFill>
                  </a:tcPr>
                </a:tc>
                <a:tc>
                  <a:txBody>
                    <a:bodyPr/>
                    <a:lstStyle/>
                    <a:p>
                      <a:pPr indent="0" lvl="0" marL="0" marR="0" rtl="0" algn="ctr">
                        <a:lnSpc>
                          <a:spcPct val="100000"/>
                        </a:lnSpc>
                        <a:spcBef>
                          <a:spcPts val="0"/>
                        </a:spcBef>
                        <a:spcAft>
                          <a:spcPts val="0"/>
                        </a:spcAft>
                        <a:buClr>
                          <a:srgbClr val="FFFFFF"/>
                        </a:buClr>
                        <a:buSzPts val="1000"/>
                        <a:buFont typeface="Helvetica Neue"/>
                        <a:buNone/>
                      </a:pPr>
                      <a:r>
                        <a:rPr b="1" i="0" lang="en" sz="900" u="none" cap="none" strike="noStrike">
                          <a:solidFill>
                            <a:srgbClr val="FFFFFF"/>
                          </a:solidFill>
                          <a:latin typeface="Montserrat"/>
                          <a:ea typeface="Montserrat"/>
                          <a:cs typeface="Montserrat"/>
                          <a:sym typeface="Montserrat"/>
                        </a:rPr>
                        <a:t>90</a:t>
                      </a:r>
                      <a:endParaRPr i="0" sz="900" u="none" cap="none" strike="noStrike">
                        <a:solidFill>
                          <a:srgbClr val="000000"/>
                        </a:solidFill>
                        <a:latin typeface="Montserrat"/>
                        <a:ea typeface="Montserrat"/>
                        <a:cs typeface="Montserrat"/>
                        <a:sym typeface="Montserrat"/>
                      </a:endParaRPr>
                    </a:p>
                  </a:txBody>
                  <a:tcPr marT="28900" marB="28900" marR="28900" marL="28900" anchor="ctr">
                    <a:lnL cap="flat" cmpd="sng" w="12700">
                      <a:solidFill>
                        <a:srgbClr val="B1B1B1"/>
                      </a:solidFill>
                      <a:prstDash val="solid"/>
                      <a:round/>
                      <a:headEnd len="sm" w="sm" type="none"/>
                      <a:tailEnd len="sm" w="sm" type="none"/>
                    </a:lnL>
                    <a:lnR cap="flat" cmpd="sng" w="12700">
                      <a:solidFill>
                        <a:srgbClr val="B1B1B1"/>
                      </a:solidFill>
                      <a:prstDash val="solid"/>
                      <a:round/>
                      <a:headEnd len="sm" w="sm" type="none"/>
                      <a:tailEnd len="sm" w="sm" type="none"/>
                    </a:lnR>
                    <a:lnT cap="flat" cmpd="sng" w="12700">
                      <a:solidFill>
                        <a:srgbClr val="B1B1B1"/>
                      </a:solidFill>
                      <a:prstDash val="solid"/>
                      <a:round/>
                      <a:headEnd len="sm" w="sm" type="none"/>
                      <a:tailEnd len="sm" w="sm" type="none"/>
                    </a:lnT>
                    <a:lnB cap="flat" cmpd="sng" w="12700">
                      <a:solidFill>
                        <a:srgbClr val="B1B1B1"/>
                      </a:solidFill>
                      <a:prstDash val="solid"/>
                      <a:round/>
                      <a:headEnd len="sm" w="sm" type="none"/>
                      <a:tailEnd len="sm" w="sm" type="none"/>
                    </a:lnB>
                    <a:solidFill>
                      <a:srgbClr val="83C925"/>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7F7F7"/>
      </a:lt1>
      <a:dk2>
        <a:srgbClr val="055579"/>
      </a:dk2>
      <a:lt2>
        <a:srgbClr val="087EA9"/>
      </a:lt2>
      <a:accent1>
        <a:srgbClr val="81CCD5"/>
      </a:accent1>
      <a:accent2>
        <a:srgbClr val="F49F43"/>
      </a:accent2>
      <a:accent3>
        <a:srgbClr val="EBECEC"/>
      </a:accent3>
      <a:accent4>
        <a:srgbClr val="F9FAFA"/>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